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uxpilot.ai/s/d8332195168a53ca70f333ab7c168713"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93790" y="3217426"/>
            <a:ext cx="9485352" cy="978218"/>
          </a:xfrm>
          <a:prstGeom prst="rect">
            <a:avLst/>
          </a:prstGeom>
          <a:noFill/>
          <a:ln/>
        </p:spPr>
        <p:txBody>
          <a:bodyPr wrap="none" lIns="0" tIns="0" rIns="0" bIns="0" rtlCol="0" anchor="t"/>
          <a:lstStyle/>
          <a:p>
            <a:pPr algn="l" indent="0" marL="0">
              <a:lnSpc>
                <a:spcPts val="7700"/>
              </a:lnSpc>
              <a:buNone/>
            </a:pPr>
            <a:r>
              <a:rPr lang="en-US" sz="6150" b="1" dirty="0">
                <a:solidFill>
                  <a:srgbClr val="000000"/>
                </a:solidFill>
                <a:latin typeface="Inter Bold" pitchFamily="34" charset="0"/>
                <a:ea typeface="Inter Bold" pitchFamily="34" charset="-122"/>
                <a:cs typeface="Inter Bold" pitchFamily="34" charset="-120"/>
              </a:rPr>
              <a:t>Project Name: Skill Swap</a:t>
            </a:r>
            <a:endParaRPr lang="en-US" sz="6150" dirty="0"/>
          </a:p>
        </p:txBody>
      </p:sp>
      <p:sp>
        <p:nvSpPr>
          <p:cNvPr id="3" name="Text 1"/>
          <p:cNvSpPr/>
          <p:nvPr/>
        </p:nvSpPr>
        <p:spPr>
          <a:xfrm>
            <a:off x="793790" y="4649272"/>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Members: Talin Keshesh, Sako Asatryan, Zakir Rizvi, BachViet Nguyen, Justin Kalski</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892373"/>
            <a:ext cx="4536519" cy="566976"/>
          </a:xfrm>
          <a:prstGeom prst="rect">
            <a:avLst/>
          </a:prstGeom>
          <a:noFill/>
          <a:ln/>
        </p:spPr>
        <p:txBody>
          <a:bodyPr wrap="none" lIns="0" tIns="0" rIns="0" bIns="0" rtlCol="0" anchor="t"/>
          <a:lstStyle/>
          <a:p>
            <a:pPr algn="l" indent="0" marL="0">
              <a:lnSpc>
                <a:spcPts val="4450"/>
              </a:lnSpc>
              <a:buNone/>
            </a:pPr>
            <a:r>
              <a:rPr lang="en-US" sz="3550" b="1" dirty="0">
                <a:solidFill>
                  <a:srgbClr val="000000"/>
                </a:solidFill>
                <a:latin typeface="Inter Bold" pitchFamily="34" charset="0"/>
                <a:ea typeface="Inter Bold" pitchFamily="34" charset="-122"/>
                <a:cs typeface="Inter Bold" pitchFamily="34" charset="-120"/>
              </a:rPr>
              <a:t>Tech Stack</a:t>
            </a:r>
            <a:endParaRPr lang="en-US" sz="3550" dirty="0"/>
          </a:p>
        </p:txBody>
      </p:sp>
      <p:sp>
        <p:nvSpPr>
          <p:cNvPr id="3" name="Text 1"/>
          <p:cNvSpPr/>
          <p:nvPr/>
        </p:nvSpPr>
        <p:spPr>
          <a:xfrm>
            <a:off x="793790" y="1640800"/>
            <a:ext cx="6300073" cy="1451372"/>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Skill Swap is built with a robust and scalable tech stack designed for a seamless user experience. </a:t>
            </a:r>
            <a:pPr algn="l" indent="0" marL="0">
              <a:lnSpc>
                <a:spcPts val="2250"/>
              </a:lnSpc>
              <a:buNone/>
            </a:pPr>
            <a:r>
              <a:rPr lang="en-US" sz="1400" b="1" dirty="0">
                <a:solidFill>
                  <a:srgbClr val="272525"/>
                </a:solidFill>
                <a:latin typeface="Inter" pitchFamily="34" charset="0"/>
                <a:ea typeface="Inter" pitchFamily="34" charset="-122"/>
                <a:cs typeface="Inter" pitchFamily="34" charset="-120"/>
              </a:rPr>
              <a:t>Flutter</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 and </a:t>
            </a:r>
            <a:pPr algn="l" indent="0" marL="0">
              <a:lnSpc>
                <a:spcPts val="2250"/>
              </a:lnSpc>
              <a:buNone/>
            </a:pPr>
            <a:r>
              <a:rPr lang="en-US" sz="1400" b="1" dirty="0">
                <a:solidFill>
                  <a:srgbClr val="272525"/>
                </a:solidFill>
                <a:latin typeface="Inter" pitchFamily="34" charset="0"/>
                <a:ea typeface="Inter" pitchFamily="34" charset="-122"/>
                <a:cs typeface="Inter" pitchFamily="34" charset="-120"/>
              </a:rPr>
              <a:t>Dart</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 form the foundation for our cross-platform mobile application, ensuring a native feel on both iOS and Android. User management and security are handled by </a:t>
            </a:r>
            <a:pPr algn="l" indent="0" marL="0">
              <a:lnSpc>
                <a:spcPts val="2250"/>
              </a:lnSpc>
              <a:buNone/>
            </a:pPr>
            <a:r>
              <a:rPr lang="en-US" sz="1400" b="1" dirty="0">
                <a:solidFill>
                  <a:srgbClr val="272525"/>
                </a:solidFill>
                <a:latin typeface="Inter" pitchFamily="34" charset="0"/>
                <a:ea typeface="Inter" pitchFamily="34" charset="-122"/>
                <a:cs typeface="Inter" pitchFamily="34" charset="-120"/>
              </a:rPr>
              <a:t>Firebase Authentication</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a:t>
            </a:r>
            <a:endParaRPr lang="en-US" sz="1400" dirty="0"/>
          </a:p>
        </p:txBody>
      </p:sp>
      <p:sp>
        <p:nvSpPr>
          <p:cNvPr id="4" name="Text 2"/>
          <p:cNvSpPr/>
          <p:nvPr/>
        </p:nvSpPr>
        <p:spPr>
          <a:xfrm>
            <a:off x="793790" y="3255407"/>
            <a:ext cx="6300073" cy="1161098"/>
          </a:xfrm>
          <a:prstGeom prst="rect">
            <a:avLst/>
          </a:prstGeom>
          <a:noFill/>
          <a:ln/>
        </p:spPr>
        <p:txBody>
          <a:bodyPr wrap="square" lIns="0" tIns="0" rIns="0" bIns="0" rtlCol="0" anchor="t"/>
          <a:lstStyle/>
          <a:p>
            <a:pPr algn="l" indent="0" marL="0">
              <a:lnSpc>
                <a:spcPts val="2250"/>
              </a:lnSpc>
              <a:buNone/>
            </a:pPr>
            <a:r>
              <a:rPr lang="en-US" sz="1400" b="1" dirty="0">
                <a:solidFill>
                  <a:srgbClr val="272525"/>
                </a:solidFill>
                <a:latin typeface="Inter" pitchFamily="34" charset="0"/>
                <a:ea typeface="Inter" pitchFamily="34" charset="-122"/>
                <a:cs typeface="Inter" pitchFamily="34" charset="-120"/>
              </a:rPr>
              <a:t>Cloud Firestore</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 serves as our NoSQL database, enabling real-time data synchronization for user profiles, skill listings, and messaging. </a:t>
            </a:r>
            <a:pPr algn="l" indent="0" marL="0">
              <a:lnSpc>
                <a:spcPts val="2250"/>
              </a:lnSpc>
              <a:buNone/>
            </a:pPr>
            <a:r>
              <a:rPr lang="en-US" sz="1400" b="1" dirty="0">
                <a:solidFill>
                  <a:srgbClr val="272525"/>
                </a:solidFill>
                <a:latin typeface="Inter" pitchFamily="34" charset="0"/>
                <a:ea typeface="Inter" pitchFamily="34" charset="-122"/>
                <a:cs typeface="Inter" pitchFamily="34" charset="-120"/>
              </a:rPr>
              <a:t>Firebase Cloud Functions</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 provide serverless backend logic, triggering actions like processing new skill uploads or generating notifications.</a:t>
            </a:r>
            <a:endParaRPr lang="en-US" sz="1400" dirty="0"/>
          </a:p>
        </p:txBody>
      </p:sp>
      <p:sp>
        <p:nvSpPr>
          <p:cNvPr id="5" name="Text 3"/>
          <p:cNvSpPr/>
          <p:nvPr/>
        </p:nvSpPr>
        <p:spPr>
          <a:xfrm>
            <a:off x="793790" y="4579739"/>
            <a:ext cx="6300073" cy="1451372"/>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For media storage, we leverage </a:t>
            </a:r>
            <a:pPr algn="l" indent="0" marL="0">
              <a:lnSpc>
                <a:spcPts val="2250"/>
              </a:lnSpc>
              <a:buNone/>
            </a:pPr>
            <a:r>
              <a:rPr lang="en-US" sz="1400" b="1" dirty="0">
                <a:solidFill>
                  <a:srgbClr val="272525"/>
                </a:solidFill>
                <a:latin typeface="Inter" pitchFamily="34" charset="0"/>
                <a:ea typeface="Inter" pitchFamily="34" charset="-122"/>
                <a:cs typeface="Inter" pitchFamily="34" charset="-120"/>
              </a:rPr>
              <a:t>Firebase Storage</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 for user-generated content like profile pictures and skill demonstration images. Real-time communication and alerts are powered by </a:t>
            </a:r>
            <a:pPr algn="l" indent="0" marL="0">
              <a:lnSpc>
                <a:spcPts val="2250"/>
              </a:lnSpc>
              <a:buNone/>
            </a:pPr>
            <a:r>
              <a:rPr lang="en-US" sz="1400" b="1" dirty="0">
                <a:solidFill>
                  <a:srgbClr val="272525"/>
                </a:solidFill>
                <a:latin typeface="Inter" pitchFamily="34" charset="0"/>
                <a:ea typeface="Inter" pitchFamily="34" charset="-122"/>
                <a:cs typeface="Inter" pitchFamily="34" charset="-120"/>
              </a:rPr>
              <a:t>Firebase Cloud Messaging (FCM)</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 To ensure users can quickly find the skills and connections they need, we integrate </a:t>
            </a:r>
            <a:pPr algn="l" indent="0" marL="0">
              <a:lnSpc>
                <a:spcPts val="2250"/>
              </a:lnSpc>
              <a:buNone/>
            </a:pPr>
            <a:r>
              <a:rPr lang="en-US" sz="1400" b="1" dirty="0">
                <a:solidFill>
                  <a:srgbClr val="272525"/>
                </a:solidFill>
                <a:latin typeface="Inter" pitchFamily="34" charset="0"/>
                <a:ea typeface="Inter" pitchFamily="34" charset="-122"/>
                <a:cs typeface="Inter" pitchFamily="34" charset="-120"/>
              </a:rPr>
              <a:t>Algolia</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 for powerful and fast search capabilities.</a:t>
            </a:r>
            <a:endParaRPr lang="en-US" sz="1400" dirty="0"/>
          </a:p>
        </p:txBody>
      </p:sp>
      <p:sp>
        <p:nvSpPr>
          <p:cNvPr id="6" name="Text 4"/>
          <p:cNvSpPr/>
          <p:nvPr/>
        </p:nvSpPr>
        <p:spPr>
          <a:xfrm>
            <a:off x="793790" y="6194346"/>
            <a:ext cx="6300073" cy="1161098"/>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Finally, </a:t>
            </a:r>
            <a:pPr algn="l" indent="0" marL="0">
              <a:lnSpc>
                <a:spcPts val="2250"/>
              </a:lnSpc>
              <a:buNone/>
            </a:pPr>
            <a:r>
              <a:rPr lang="en-US" sz="1400" b="1" dirty="0">
                <a:solidFill>
                  <a:srgbClr val="272525"/>
                </a:solidFill>
                <a:latin typeface="Inter" pitchFamily="34" charset="0"/>
                <a:ea typeface="Inter" pitchFamily="34" charset="-122"/>
                <a:cs typeface="Inter" pitchFamily="34" charset="-120"/>
              </a:rPr>
              <a:t>Pinecone</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 is utilized as a vector database for advanced AI-powered similarity search, enhancing our skill matching algorithm and providing personalized recommendations based on user interests and expertise.</a:t>
            </a:r>
            <a:endParaRPr lang="en-US" sz="1400" dirty="0"/>
          </a:p>
        </p:txBody>
      </p:sp>
      <p:pic>
        <p:nvPicPr>
          <p:cNvPr id="7" name="Image 0" descr="preencoded.png">    </p:cNvPr>
          <p:cNvPicPr>
            <a:picLocks noChangeAspect="1"/>
          </p:cNvPicPr>
          <p:nvPr/>
        </p:nvPicPr>
        <p:blipFill>
          <a:blip r:embed="rId1"/>
          <a:stretch>
            <a:fillRect/>
          </a:stretch>
        </p:blipFill>
        <p:spPr>
          <a:xfrm>
            <a:off x="8174117" y="2114312"/>
            <a:ext cx="5040035" cy="4000857"/>
          </a:xfrm>
          <a:prstGeom prst="rect">
            <a:avLst/>
          </a:prstGeom>
        </p:spPr>
      </p:pic>
      <p:sp>
        <p:nvSpPr>
          <p:cNvPr id="8" name="Text 5"/>
          <p:cNvSpPr/>
          <p:nvPr/>
        </p:nvSpPr>
        <p:spPr>
          <a:xfrm>
            <a:off x="10234633" y="3889689"/>
            <a:ext cx="905730" cy="414206"/>
          </a:xfrm>
          <a:prstGeom prst="rect">
            <a:avLst/>
          </a:prstGeom>
          <a:noFill/>
          <a:ln/>
        </p:spPr>
        <p:txBody>
          <a:bodyPr wrap="square" lIns="0" tIns="0" rIns="0" bIns="0" rtlCol="0" anchor="t"/>
          <a:lstStyle/>
          <a:p>
            <a:pPr algn="ctr" indent="0" marL="0">
              <a:lnSpc>
                <a:spcPts val="1650"/>
              </a:lnSpc>
              <a:buNone/>
            </a:pPr>
            <a:r>
              <a:rPr lang="en-US" sz="1350" b="1" dirty="0">
                <a:solidFill>
                  <a:srgbClr val="FFFFFF"/>
                </a:solidFill>
                <a:latin typeface="Inter Bold" pitchFamily="34" charset="0"/>
                <a:ea typeface="Inter Bold" pitchFamily="34" charset="-122"/>
                <a:cs typeface="Inter Bold" pitchFamily="34" charset="-120"/>
              </a:rPr>
              <a:t>Skill Swap Tech Stack</a:t>
            </a:r>
            <a:endParaRPr lang="en-US" sz="1350" dirty="0"/>
          </a:p>
        </p:txBody>
      </p:sp>
      <p:sp>
        <p:nvSpPr>
          <p:cNvPr id="9" name="Text 6"/>
          <p:cNvSpPr/>
          <p:nvPr/>
        </p:nvSpPr>
        <p:spPr>
          <a:xfrm>
            <a:off x="11125635" y="2498302"/>
            <a:ext cx="1347435" cy="207103"/>
          </a:xfrm>
          <a:prstGeom prst="rect">
            <a:avLst/>
          </a:prstGeom>
          <a:noFill/>
          <a:ln/>
        </p:spPr>
        <p:txBody>
          <a:bodyPr wrap="none" lIns="0" tIns="0" rIns="0" bIns="0" rtlCol="0" anchor="t"/>
          <a:lstStyle/>
          <a:p>
            <a:pPr algn="ctr" indent="0" marL="0">
              <a:lnSpc>
                <a:spcPts val="1650"/>
              </a:lnSpc>
              <a:buNone/>
            </a:pPr>
            <a:r>
              <a:rPr lang="en-US" sz="1350" b="1" dirty="0">
                <a:solidFill>
                  <a:srgbClr val="272525"/>
                </a:solidFill>
                <a:latin typeface="Inter Bold" pitchFamily="34" charset="0"/>
                <a:ea typeface="Inter Bold" pitchFamily="34" charset="-122"/>
                <a:cs typeface="Inter Bold" pitchFamily="34" charset="-120"/>
              </a:rPr>
              <a:t>Flutter &amp; Dart</a:t>
            </a:r>
            <a:endParaRPr lang="en-US" sz="1350" dirty="0"/>
          </a:p>
        </p:txBody>
      </p:sp>
      <p:sp>
        <p:nvSpPr>
          <p:cNvPr id="10" name="Text 7"/>
          <p:cNvSpPr/>
          <p:nvPr/>
        </p:nvSpPr>
        <p:spPr>
          <a:xfrm>
            <a:off x="11125635" y="2764315"/>
            <a:ext cx="1347435" cy="331364"/>
          </a:xfrm>
          <a:prstGeom prst="rect">
            <a:avLst/>
          </a:prstGeom>
          <a:noFill/>
          <a:ln/>
        </p:spPr>
        <p:txBody>
          <a:bodyPr wrap="square" lIns="0" tIns="0" rIns="0" bIns="0" rtlCol="0" anchor="t"/>
          <a:lstStyle/>
          <a:p>
            <a:pPr algn="ctr" indent="0" marL="0">
              <a:lnSpc>
                <a:spcPts val="1350"/>
              </a:lnSpc>
              <a:buNone/>
            </a:pPr>
            <a:r>
              <a:rPr lang="en-US" sz="1050" dirty="0">
                <a:solidFill>
                  <a:srgbClr val="272525"/>
                </a:solidFill>
                <a:latin typeface="Inter" pitchFamily="34" charset="0"/>
                <a:ea typeface="Inter" pitchFamily="34" charset="-122"/>
                <a:cs typeface="Inter" pitchFamily="34" charset="-120"/>
              </a:rPr>
              <a:t>Cross-platform mobile UI</a:t>
            </a:r>
            <a:endParaRPr lang="en-US" sz="1050" dirty="0"/>
          </a:p>
        </p:txBody>
      </p:sp>
      <p:sp>
        <p:nvSpPr>
          <p:cNvPr id="11" name="Text 8"/>
          <p:cNvSpPr/>
          <p:nvPr/>
        </p:nvSpPr>
        <p:spPr>
          <a:xfrm>
            <a:off x="8879719" y="2581143"/>
            <a:ext cx="1347435" cy="207103"/>
          </a:xfrm>
          <a:prstGeom prst="rect">
            <a:avLst/>
          </a:prstGeom>
          <a:noFill/>
          <a:ln/>
        </p:spPr>
        <p:txBody>
          <a:bodyPr wrap="none" lIns="0" tIns="0" rIns="0" bIns="0" rtlCol="0" anchor="t"/>
          <a:lstStyle/>
          <a:p>
            <a:pPr algn="ctr" indent="0" marL="0">
              <a:lnSpc>
                <a:spcPts val="1650"/>
              </a:lnSpc>
              <a:buNone/>
            </a:pPr>
            <a:r>
              <a:rPr lang="en-US" sz="1350" b="1" dirty="0">
                <a:solidFill>
                  <a:srgbClr val="272525"/>
                </a:solidFill>
                <a:latin typeface="Inter Bold" pitchFamily="34" charset="0"/>
                <a:ea typeface="Inter Bold" pitchFamily="34" charset="-122"/>
                <a:cs typeface="Inter Bold" pitchFamily="34" charset="-120"/>
              </a:rPr>
              <a:t>Firebase FCM</a:t>
            </a:r>
            <a:endParaRPr lang="en-US" sz="1350" dirty="0"/>
          </a:p>
        </p:txBody>
      </p:sp>
      <p:sp>
        <p:nvSpPr>
          <p:cNvPr id="12" name="Text 9"/>
          <p:cNvSpPr/>
          <p:nvPr/>
        </p:nvSpPr>
        <p:spPr>
          <a:xfrm>
            <a:off x="8879719" y="2847156"/>
            <a:ext cx="1347435" cy="165682"/>
          </a:xfrm>
          <a:prstGeom prst="rect">
            <a:avLst/>
          </a:prstGeom>
          <a:noFill/>
          <a:ln/>
        </p:spPr>
        <p:txBody>
          <a:bodyPr wrap="none" lIns="0" tIns="0" rIns="0" bIns="0" rtlCol="0" anchor="t"/>
          <a:lstStyle/>
          <a:p>
            <a:pPr algn="ctr" indent="0" marL="0">
              <a:lnSpc>
                <a:spcPts val="1350"/>
              </a:lnSpc>
              <a:buNone/>
            </a:pPr>
            <a:r>
              <a:rPr lang="en-US" sz="1050" dirty="0">
                <a:solidFill>
                  <a:srgbClr val="272525"/>
                </a:solidFill>
                <a:latin typeface="Inter" pitchFamily="34" charset="0"/>
                <a:ea typeface="Inter" pitchFamily="34" charset="-122"/>
                <a:cs typeface="Inter" pitchFamily="34" charset="-120"/>
              </a:rPr>
              <a:t>Push notifications</a:t>
            </a:r>
            <a:endParaRPr lang="en-US" sz="1050" dirty="0"/>
          </a:p>
        </p:txBody>
      </p:sp>
      <p:sp>
        <p:nvSpPr>
          <p:cNvPr id="13" name="Text 10"/>
          <p:cNvSpPr/>
          <p:nvPr/>
        </p:nvSpPr>
        <p:spPr>
          <a:xfrm>
            <a:off x="8879719" y="5127129"/>
            <a:ext cx="1347435" cy="207103"/>
          </a:xfrm>
          <a:prstGeom prst="rect">
            <a:avLst/>
          </a:prstGeom>
          <a:noFill/>
          <a:ln/>
        </p:spPr>
        <p:txBody>
          <a:bodyPr wrap="none" lIns="0" tIns="0" rIns="0" bIns="0" rtlCol="0" anchor="t"/>
          <a:lstStyle/>
          <a:p>
            <a:pPr algn="ctr" indent="0" marL="0">
              <a:lnSpc>
                <a:spcPts val="1650"/>
              </a:lnSpc>
              <a:buNone/>
            </a:pPr>
            <a:r>
              <a:rPr lang="en-US" sz="1350" b="1" dirty="0">
                <a:solidFill>
                  <a:srgbClr val="272525"/>
                </a:solidFill>
                <a:latin typeface="Inter Bold" pitchFamily="34" charset="0"/>
                <a:ea typeface="Inter Bold" pitchFamily="34" charset="-122"/>
                <a:cs typeface="Inter Bold" pitchFamily="34" charset="-120"/>
              </a:rPr>
              <a:t>Cloud Functions</a:t>
            </a:r>
            <a:endParaRPr lang="en-US" sz="1350" dirty="0"/>
          </a:p>
        </p:txBody>
      </p:sp>
      <p:sp>
        <p:nvSpPr>
          <p:cNvPr id="14" name="Text 11"/>
          <p:cNvSpPr/>
          <p:nvPr/>
        </p:nvSpPr>
        <p:spPr>
          <a:xfrm>
            <a:off x="8879719" y="5393141"/>
            <a:ext cx="1347435" cy="331365"/>
          </a:xfrm>
          <a:prstGeom prst="rect">
            <a:avLst/>
          </a:prstGeom>
          <a:noFill/>
          <a:ln/>
        </p:spPr>
        <p:txBody>
          <a:bodyPr wrap="square" lIns="0" tIns="0" rIns="0" bIns="0" rtlCol="0" anchor="t"/>
          <a:lstStyle/>
          <a:p>
            <a:pPr algn="ctr" indent="0" marL="0">
              <a:lnSpc>
                <a:spcPts val="1350"/>
              </a:lnSpc>
              <a:buNone/>
            </a:pPr>
            <a:r>
              <a:rPr lang="en-US" sz="1050" dirty="0">
                <a:solidFill>
                  <a:srgbClr val="272525"/>
                </a:solidFill>
                <a:latin typeface="Inter" pitchFamily="34" charset="0"/>
                <a:ea typeface="Inter" pitchFamily="34" charset="-122"/>
                <a:cs typeface="Inter" pitchFamily="34" charset="-120"/>
              </a:rPr>
              <a:t>Serverless backend logic</a:t>
            </a:r>
            <a:endParaRPr lang="en-US" sz="1050" dirty="0"/>
          </a:p>
        </p:txBody>
      </p:sp>
      <p:sp>
        <p:nvSpPr>
          <p:cNvPr id="15" name="Text 12"/>
          <p:cNvSpPr/>
          <p:nvPr/>
        </p:nvSpPr>
        <p:spPr>
          <a:xfrm>
            <a:off x="11125635" y="5127129"/>
            <a:ext cx="1347435" cy="207103"/>
          </a:xfrm>
          <a:prstGeom prst="rect">
            <a:avLst/>
          </a:prstGeom>
          <a:noFill/>
          <a:ln/>
        </p:spPr>
        <p:txBody>
          <a:bodyPr wrap="none" lIns="0" tIns="0" rIns="0" bIns="0" rtlCol="0" anchor="t"/>
          <a:lstStyle/>
          <a:p>
            <a:pPr algn="ctr" indent="0" marL="0">
              <a:lnSpc>
                <a:spcPts val="1650"/>
              </a:lnSpc>
              <a:buNone/>
            </a:pPr>
            <a:r>
              <a:rPr lang="en-US" sz="1350" b="1" dirty="0">
                <a:solidFill>
                  <a:srgbClr val="272525"/>
                </a:solidFill>
                <a:latin typeface="Inter Bold" pitchFamily="34" charset="0"/>
                <a:ea typeface="Inter Bold" pitchFamily="34" charset="-122"/>
                <a:cs typeface="Inter Bold" pitchFamily="34" charset="-120"/>
              </a:rPr>
              <a:t>Cloud Firestore</a:t>
            </a:r>
            <a:endParaRPr lang="en-US" sz="1350" dirty="0"/>
          </a:p>
        </p:txBody>
      </p:sp>
      <p:sp>
        <p:nvSpPr>
          <p:cNvPr id="16" name="Text 13"/>
          <p:cNvSpPr/>
          <p:nvPr/>
        </p:nvSpPr>
        <p:spPr>
          <a:xfrm>
            <a:off x="11125635" y="5393141"/>
            <a:ext cx="1347435" cy="331365"/>
          </a:xfrm>
          <a:prstGeom prst="rect">
            <a:avLst/>
          </a:prstGeom>
          <a:noFill/>
          <a:ln/>
        </p:spPr>
        <p:txBody>
          <a:bodyPr wrap="square" lIns="0" tIns="0" rIns="0" bIns="0" rtlCol="0" anchor="t"/>
          <a:lstStyle/>
          <a:p>
            <a:pPr algn="ctr" indent="0" marL="0">
              <a:lnSpc>
                <a:spcPts val="1350"/>
              </a:lnSpc>
              <a:buNone/>
            </a:pPr>
            <a:r>
              <a:rPr lang="en-US" sz="1050" dirty="0">
                <a:solidFill>
                  <a:srgbClr val="272525"/>
                </a:solidFill>
                <a:latin typeface="Inter" pitchFamily="34" charset="0"/>
                <a:ea typeface="Inter" pitchFamily="34" charset="-122"/>
                <a:cs typeface="Inter" pitchFamily="34" charset="-120"/>
              </a:rPr>
              <a:t>Real-time database storage</a:t>
            </a:r>
            <a:endParaRPr lang="en-US" sz="1050" dirty="0"/>
          </a:p>
        </p:txBody>
      </p:sp>
      <p:sp>
        <p:nvSpPr>
          <p:cNvPr id="17" name="Text 14"/>
          <p:cNvSpPr/>
          <p:nvPr/>
        </p:nvSpPr>
        <p:spPr>
          <a:xfrm>
            <a:off x="11611637" y="3690755"/>
            <a:ext cx="1376889" cy="414206"/>
          </a:xfrm>
          <a:prstGeom prst="rect">
            <a:avLst/>
          </a:prstGeom>
          <a:noFill/>
          <a:ln/>
        </p:spPr>
        <p:txBody>
          <a:bodyPr wrap="square" lIns="0" tIns="0" rIns="0" bIns="0" rtlCol="0" anchor="t"/>
          <a:lstStyle/>
          <a:p>
            <a:pPr algn="ctr" indent="0" marL="0">
              <a:lnSpc>
                <a:spcPts val="1650"/>
              </a:lnSpc>
              <a:buNone/>
            </a:pPr>
            <a:r>
              <a:rPr lang="en-US" sz="1350" b="1" dirty="0">
                <a:solidFill>
                  <a:srgbClr val="272525"/>
                </a:solidFill>
                <a:latin typeface="Inter Bold" pitchFamily="34" charset="0"/>
                <a:ea typeface="Inter Bold" pitchFamily="34" charset="-122"/>
                <a:cs typeface="Inter Bold" pitchFamily="34" charset="-120"/>
              </a:rPr>
              <a:t>Firebase Authentication</a:t>
            </a:r>
            <a:endParaRPr lang="en-US" sz="1350" dirty="0"/>
          </a:p>
        </p:txBody>
      </p:sp>
      <p:sp>
        <p:nvSpPr>
          <p:cNvPr id="18" name="Text 15"/>
          <p:cNvSpPr/>
          <p:nvPr/>
        </p:nvSpPr>
        <p:spPr>
          <a:xfrm>
            <a:off x="11611637" y="4163870"/>
            <a:ext cx="1376889" cy="331364"/>
          </a:xfrm>
          <a:prstGeom prst="rect">
            <a:avLst/>
          </a:prstGeom>
          <a:noFill/>
          <a:ln/>
        </p:spPr>
        <p:txBody>
          <a:bodyPr wrap="square" lIns="0" tIns="0" rIns="0" bIns="0" rtlCol="0" anchor="t"/>
          <a:lstStyle/>
          <a:p>
            <a:pPr algn="ctr" indent="0" marL="0">
              <a:lnSpc>
                <a:spcPts val="1350"/>
              </a:lnSpc>
              <a:buNone/>
            </a:pPr>
            <a:r>
              <a:rPr lang="en-US" sz="1050" dirty="0">
                <a:solidFill>
                  <a:srgbClr val="272525"/>
                </a:solidFill>
                <a:latin typeface="Inter" pitchFamily="34" charset="0"/>
                <a:ea typeface="Inter" pitchFamily="34" charset="-122"/>
                <a:cs typeface="Inter" pitchFamily="34" charset="-120"/>
              </a:rPr>
              <a:t>User sign-in and security</a:t>
            </a:r>
            <a:endParaRPr lang="en-US" sz="1050" dirty="0"/>
          </a:p>
        </p:txBody>
      </p:sp>
      <p:sp>
        <p:nvSpPr>
          <p:cNvPr id="19" name="Text 16"/>
          <p:cNvSpPr/>
          <p:nvPr/>
        </p:nvSpPr>
        <p:spPr>
          <a:xfrm>
            <a:off x="8386354" y="3801670"/>
            <a:ext cx="1376889" cy="207103"/>
          </a:xfrm>
          <a:prstGeom prst="rect">
            <a:avLst/>
          </a:prstGeom>
          <a:noFill/>
          <a:ln/>
        </p:spPr>
        <p:txBody>
          <a:bodyPr wrap="none" lIns="0" tIns="0" rIns="0" bIns="0" rtlCol="0" anchor="t"/>
          <a:lstStyle/>
          <a:p>
            <a:pPr algn="ctr" indent="0" marL="0">
              <a:lnSpc>
                <a:spcPts val="1650"/>
              </a:lnSpc>
              <a:buNone/>
            </a:pPr>
            <a:r>
              <a:rPr lang="en-US" sz="1350" b="1" dirty="0">
                <a:solidFill>
                  <a:srgbClr val="272525"/>
                </a:solidFill>
                <a:latin typeface="Inter Bold" pitchFamily="34" charset="0"/>
                <a:ea typeface="Inter Bold" pitchFamily="34" charset="-122"/>
                <a:cs typeface="Inter Bold" pitchFamily="34" charset="-120"/>
              </a:rPr>
              <a:t>Firebase Storage</a:t>
            </a:r>
            <a:endParaRPr lang="en-US" sz="1350" dirty="0"/>
          </a:p>
        </p:txBody>
      </p:sp>
      <p:sp>
        <p:nvSpPr>
          <p:cNvPr id="20" name="Text 17"/>
          <p:cNvSpPr/>
          <p:nvPr/>
        </p:nvSpPr>
        <p:spPr>
          <a:xfrm>
            <a:off x="8386354" y="4067682"/>
            <a:ext cx="1376889" cy="331365"/>
          </a:xfrm>
          <a:prstGeom prst="rect">
            <a:avLst/>
          </a:prstGeom>
          <a:noFill/>
          <a:ln/>
        </p:spPr>
        <p:txBody>
          <a:bodyPr wrap="square" lIns="0" tIns="0" rIns="0" bIns="0" rtlCol="0" anchor="t"/>
          <a:lstStyle/>
          <a:p>
            <a:pPr algn="ctr" indent="0" marL="0">
              <a:lnSpc>
                <a:spcPts val="1350"/>
              </a:lnSpc>
              <a:buNone/>
            </a:pPr>
            <a:r>
              <a:rPr lang="en-US" sz="1050" dirty="0">
                <a:solidFill>
                  <a:srgbClr val="272525"/>
                </a:solidFill>
                <a:latin typeface="Inter" pitchFamily="34" charset="0"/>
                <a:ea typeface="Inter" pitchFamily="34" charset="-122"/>
                <a:cs typeface="Inter" pitchFamily="34" charset="-120"/>
              </a:rPr>
              <a:t>Media and file hosting</a:t>
            </a:r>
            <a:endParaRPr lang="en-US" sz="10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794861"/>
            <a:ext cx="5947172"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Objective &amp; Overview</a:t>
            </a:r>
            <a:endParaRPr lang="en-US" sz="4450" dirty="0"/>
          </a:p>
        </p:txBody>
      </p:sp>
      <p:sp>
        <p:nvSpPr>
          <p:cNvPr id="4" name="Text 1"/>
          <p:cNvSpPr/>
          <p:nvPr/>
        </p:nvSpPr>
        <p:spPr>
          <a:xfrm>
            <a:off x="793790" y="1843802"/>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Skill Swap is designed to facilitate a community where users can exchange valuable skills directly, </a:t>
            </a:r>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bypassing traditional monetary transactions</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Our core objective is to create an accessible platform for learning and collaboration, making education and skill development free and easy for everyone.</a:t>
            </a:r>
            <a:endParaRPr lang="en-US" sz="1750" dirty="0"/>
          </a:p>
        </p:txBody>
      </p:sp>
      <p:sp>
        <p:nvSpPr>
          <p:cNvPr id="5" name="Text 2"/>
          <p:cNvSpPr/>
          <p:nvPr/>
        </p:nvSpPr>
        <p:spPr>
          <a:xfrm>
            <a:off x="793790" y="3913465"/>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Imagine a student proficient in </a:t>
            </a:r>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playing the guitar</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who needs help with </a:t>
            </a:r>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Calculus 2</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Through Skill Swap, they can connect with another student who excels in Calculus and is eager to learn guitar. Agreements for skill exchange, including duration and specifics, are seamlessly set up and managed directly within the app.</a:t>
            </a:r>
            <a:endParaRPr lang="en-US" sz="1750" dirty="0"/>
          </a:p>
        </p:txBody>
      </p:sp>
      <p:sp>
        <p:nvSpPr>
          <p:cNvPr id="6" name="Text 3"/>
          <p:cNvSpPr/>
          <p:nvPr/>
        </p:nvSpPr>
        <p:spPr>
          <a:xfrm>
            <a:off x="793790" y="5983129"/>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This initiative aims to empower individuals to share their expertise, learn new things, and foster a supportive environment where knowledge is the primary currency. We believe in unlocking human potential by making learning and collaboration universally available.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80812" y="755571"/>
            <a:ext cx="9069586" cy="557808"/>
          </a:xfrm>
          <a:prstGeom prst="rect">
            <a:avLst/>
          </a:prstGeom>
          <a:noFill/>
          <a:ln/>
        </p:spPr>
        <p:txBody>
          <a:bodyPr wrap="none" lIns="0" tIns="0" rIns="0" bIns="0" rtlCol="0" anchor="t"/>
          <a:lstStyle/>
          <a:p>
            <a:pPr algn="l" indent="0" marL="0">
              <a:lnSpc>
                <a:spcPts val="4350"/>
              </a:lnSpc>
              <a:buNone/>
            </a:pPr>
            <a:r>
              <a:rPr lang="en-US" sz="3500" b="1" dirty="0">
                <a:solidFill>
                  <a:srgbClr val="000000"/>
                </a:solidFill>
                <a:latin typeface="Inter Bold" pitchFamily="34" charset="0"/>
                <a:ea typeface="Inter Bold" pitchFamily="34" charset="-122"/>
                <a:cs typeface="Inter Bold" pitchFamily="34" charset="-120"/>
              </a:rPr>
              <a:t>AI-Enhanced User Experience &amp; App Flow</a:t>
            </a:r>
            <a:endParaRPr lang="en-US" sz="3500" dirty="0"/>
          </a:p>
        </p:txBody>
      </p:sp>
      <p:sp>
        <p:nvSpPr>
          <p:cNvPr id="3" name="Text 1"/>
          <p:cNvSpPr/>
          <p:nvPr/>
        </p:nvSpPr>
        <p:spPr>
          <a:xfrm>
            <a:off x="780812" y="1759506"/>
            <a:ext cx="4066937" cy="557689"/>
          </a:xfrm>
          <a:prstGeom prst="rect">
            <a:avLst/>
          </a:prstGeom>
          <a:noFill/>
          <a:ln/>
        </p:spPr>
        <p:txBody>
          <a:bodyPr wrap="square" lIns="0" tIns="0" rIns="0" bIns="0" rtlCol="0" anchor="t"/>
          <a:lstStyle/>
          <a:p>
            <a:pPr algn="l" indent="0" marL="0">
              <a:lnSpc>
                <a:spcPts val="2150"/>
              </a:lnSpc>
              <a:buNone/>
            </a:pPr>
            <a:r>
              <a:rPr lang="en-US" sz="1750" b="1" dirty="0">
                <a:solidFill>
                  <a:srgbClr val="000000"/>
                </a:solidFill>
                <a:latin typeface="Inter Bold" pitchFamily="34" charset="0"/>
                <a:ea typeface="Inter Bold" pitchFamily="34" charset="-122"/>
                <a:cs typeface="Inter Bold" pitchFamily="34" charset="-120"/>
              </a:rPr>
              <a:t>AI Agents: Powering Performance &amp; Experience</a:t>
            </a:r>
            <a:endParaRPr lang="en-US" sz="1750" dirty="0"/>
          </a:p>
        </p:txBody>
      </p:sp>
      <p:sp>
        <p:nvSpPr>
          <p:cNvPr id="4" name="Text 2"/>
          <p:cNvSpPr/>
          <p:nvPr/>
        </p:nvSpPr>
        <p:spPr>
          <a:xfrm>
            <a:off x="780812" y="2495669"/>
            <a:ext cx="4066937" cy="856536"/>
          </a:xfrm>
          <a:prstGeom prst="rect">
            <a:avLst/>
          </a:prstGeom>
          <a:noFill/>
          <a:ln/>
        </p:spPr>
        <p:txBody>
          <a:bodyPr wrap="square" lIns="0" tIns="0" rIns="0" bIns="0" rtlCol="0" anchor="t"/>
          <a:lstStyle/>
          <a:p>
            <a:pPr algn="l" indent="0" marL="0">
              <a:lnSpc>
                <a:spcPts val="2200"/>
              </a:lnSpc>
              <a:buNone/>
            </a:pPr>
            <a:r>
              <a:rPr lang="en-US" sz="1400" dirty="0">
                <a:solidFill>
                  <a:srgbClr val="272525"/>
                </a:solidFill>
                <a:latin typeface="Inter" pitchFamily="34" charset="0"/>
                <a:ea typeface="Inter" pitchFamily="34" charset="-122"/>
                <a:cs typeface="Inter" pitchFamily="34" charset="-120"/>
              </a:rPr>
              <a:t>Our platform leverages multiple advanced AI agents to ensure a superior user experience and streamlined development process:</a:t>
            </a:r>
            <a:endParaRPr lang="en-US" sz="1400" dirty="0"/>
          </a:p>
        </p:txBody>
      </p:sp>
      <p:sp>
        <p:nvSpPr>
          <p:cNvPr id="5" name="Text 3"/>
          <p:cNvSpPr/>
          <p:nvPr/>
        </p:nvSpPr>
        <p:spPr>
          <a:xfrm>
            <a:off x="780812" y="3512820"/>
            <a:ext cx="4066937" cy="1142048"/>
          </a:xfrm>
          <a:prstGeom prst="rect">
            <a:avLst/>
          </a:prstGeom>
          <a:noFill/>
          <a:ln/>
        </p:spPr>
        <p:txBody>
          <a:bodyPr wrap="square" lIns="0" tIns="0" rIns="0" bIns="0" rtlCol="0" anchor="t"/>
          <a:lstStyle/>
          <a:p>
            <a:pPr algn="l" marL="342900" indent="-342900">
              <a:lnSpc>
                <a:spcPts val="2200"/>
              </a:lnSpc>
              <a:buSzPct val="100000"/>
              <a:buChar char="•"/>
            </a:pPr>
            <a:r>
              <a:rPr lang="en-US" sz="1400" b="1" dirty="0">
                <a:solidFill>
                  <a:srgbClr val="272525"/>
                </a:solidFill>
                <a:latin typeface="Inter" pitchFamily="34" charset="0"/>
                <a:ea typeface="Inter" pitchFamily="34" charset="-122"/>
                <a:cs typeface="Inter" pitchFamily="34" charset="-120"/>
              </a:rPr>
              <a:t>Debugging &amp; Optimization:</a:t>
            </a:r>
            <a:pPr algn="l" indent="0" marL="0">
              <a:lnSpc>
                <a:spcPts val="2200"/>
              </a:lnSpc>
              <a:buNone/>
            </a:pPr>
            <a:r>
              <a:rPr lang="en-US" sz="1400" dirty="0">
                <a:solidFill>
                  <a:srgbClr val="272525"/>
                </a:solidFill>
                <a:latin typeface="Inter" pitchFamily="34" charset="0"/>
                <a:ea typeface="Inter" pitchFamily="34" charset="-122"/>
                <a:cs typeface="Inter" pitchFamily="34" charset="-120"/>
              </a:rPr>
              <a:t> AI agents assist programmers in identifying and resolving bugs swiftly, and continuously optimize code for peak performance.</a:t>
            </a:r>
            <a:endParaRPr lang="en-US" sz="1400" dirty="0"/>
          </a:p>
        </p:txBody>
      </p:sp>
      <p:sp>
        <p:nvSpPr>
          <p:cNvPr id="6" name="Text 4"/>
          <p:cNvSpPr/>
          <p:nvPr/>
        </p:nvSpPr>
        <p:spPr>
          <a:xfrm>
            <a:off x="780812" y="4717256"/>
            <a:ext cx="4066937" cy="856536"/>
          </a:xfrm>
          <a:prstGeom prst="rect">
            <a:avLst/>
          </a:prstGeom>
          <a:noFill/>
          <a:ln/>
        </p:spPr>
        <p:txBody>
          <a:bodyPr wrap="square" lIns="0" tIns="0" rIns="0" bIns="0" rtlCol="0" anchor="t"/>
          <a:lstStyle/>
          <a:p>
            <a:pPr algn="l" marL="342900" indent="-342900">
              <a:lnSpc>
                <a:spcPts val="2200"/>
              </a:lnSpc>
              <a:buSzPct val="100000"/>
              <a:buChar char="•"/>
            </a:pPr>
            <a:r>
              <a:rPr lang="en-US" sz="1400" b="1" dirty="0">
                <a:solidFill>
                  <a:srgbClr val="272525"/>
                </a:solidFill>
                <a:latin typeface="Inter" pitchFamily="34" charset="0"/>
                <a:ea typeface="Inter" pitchFamily="34" charset="-122"/>
                <a:cs typeface="Inter" pitchFamily="34" charset="-120"/>
              </a:rPr>
              <a:t>Minimal Bugs:</a:t>
            </a:r>
            <a:pPr algn="l" indent="0" marL="0">
              <a:lnSpc>
                <a:spcPts val="2200"/>
              </a:lnSpc>
              <a:buNone/>
            </a:pPr>
            <a:r>
              <a:rPr lang="en-US" sz="1400" dirty="0">
                <a:solidFill>
                  <a:srgbClr val="272525"/>
                </a:solidFill>
                <a:latin typeface="Inter" pitchFamily="34" charset="0"/>
                <a:ea typeface="Inter" pitchFamily="34" charset="-122"/>
                <a:cs typeface="Inter" pitchFamily="34" charset="-120"/>
              </a:rPr>
              <a:t> Proactive bug detection leads to a more stable and reliable application.</a:t>
            </a:r>
            <a:endParaRPr lang="en-US" sz="1400" dirty="0"/>
          </a:p>
        </p:txBody>
      </p:sp>
      <p:sp>
        <p:nvSpPr>
          <p:cNvPr id="7" name="Text 5"/>
          <p:cNvSpPr/>
          <p:nvPr/>
        </p:nvSpPr>
        <p:spPr>
          <a:xfrm>
            <a:off x="780812" y="5636181"/>
            <a:ext cx="4066937" cy="856536"/>
          </a:xfrm>
          <a:prstGeom prst="rect">
            <a:avLst/>
          </a:prstGeom>
          <a:noFill/>
          <a:ln/>
        </p:spPr>
        <p:txBody>
          <a:bodyPr wrap="square" lIns="0" tIns="0" rIns="0" bIns="0" rtlCol="0" anchor="t"/>
          <a:lstStyle/>
          <a:p>
            <a:pPr algn="l" marL="342900" indent="-342900">
              <a:lnSpc>
                <a:spcPts val="2200"/>
              </a:lnSpc>
              <a:buSzPct val="100000"/>
              <a:buChar char="•"/>
            </a:pPr>
            <a:r>
              <a:rPr lang="en-US" sz="1400" b="1" dirty="0">
                <a:solidFill>
                  <a:srgbClr val="272525"/>
                </a:solidFill>
                <a:latin typeface="Inter" pitchFamily="34" charset="0"/>
                <a:ea typeface="Inter" pitchFamily="34" charset="-122"/>
                <a:cs typeface="Inter" pitchFamily="34" charset="-120"/>
              </a:rPr>
              <a:t>Optimal Load Times:</a:t>
            </a:r>
            <a:pPr algn="l" indent="0" marL="0">
              <a:lnSpc>
                <a:spcPts val="2200"/>
              </a:lnSpc>
              <a:buNone/>
            </a:pPr>
            <a:r>
              <a:rPr lang="en-US" sz="1400" dirty="0">
                <a:solidFill>
                  <a:srgbClr val="272525"/>
                </a:solidFill>
                <a:latin typeface="Inter" pitchFamily="34" charset="0"/>
                <a:ea typeface="Inter" pitchFamily="34" charset="-122"/>
                <a:cs typeface="Inter" pitchFamily="34" charset="-120"/>
              </a:rPr>
              <a:t> AI-driven optimizations guarantee fast loading speeds, enhancing user satisfaction.</a:t>
            </a:r>
            <a:endParaRPr lang="en-US" sz="1400" dirty="0"/>
          </a:p>
        </p:txBody>
      </p:sp>
      <p:sp>
        <p:nvSpPr>
          <p:cNvPr id="8" name="Text 6"/>
          <p:cNvSpPr/>
          <p:nvPr/>
        </p:nvSpPr>
        <p:spPr>
          <a:xfrm>
            <a:off x="780812" y="6555105"/>
            <a:ext cx="4066937" cy="856536"/>
          </a:xfrm>
          <a:prstGeom prst="rect">
            <a:avLst/>
          </a:prstGeom>
          <a:noFill/>
          <a:ln/>
        </p:spPr>
        <p:txBody>
          <a:bodyPr wrap="square" lIns="0" tIns="0" rIns="0" bIns="0" rtlCol="0" anchor="t"/>
          <a:lstStyle/>
          <a:p>
            <a:pPr algn="l" marL="342900" indent="-342900">
              <a:lnSpc>
                <a:spcPts val="2200"/>
              </a:lnSpc>
              <a:buSzPct val="100000"/>
              <a:buChar char="•"/>
            </a:pPr>
            <a:r>
              <a:rPr lang="en-US" sz="1400" b="1" dirty="0">
                <a:solidFill>
                  <a:srgbClr val="272525"/>
                </a:solidFill>
                <a:latin typeface="Inter" pitchFamily="34" charset="0"/>
                <a:ea typeface="Inter" pitchFamily="34" charset="-122"/>
                <a:cs typeface="Inter" pitchFamily="34" charset="-120"/>
              </a:rPr>
              <a:t>Personalized Experience:</a:t>
            </a:r>
            <a:pPr algn="l" indent="0" marL="0">
              <a:lnSpc>
                <a:spcPts val="2200"/>
              </a:lnSpc>
              <a:buNone/>
            </a:pPr>
            <a:r>
              <a:rPr lang="en-US" sz="1400" dirty="0">
                <a:solidFill>
                  <a:srgbClr val="272525"/>
                </a:solidFill>
                <a:latin typeface="Inter" pitchFamily="34" charset="0"/>
                <a:ea typeface="Inter" pitchFamily="34" charset="-122"/>
                <a:cs typeface="Inter" pitchFamily="34" charset="-120"/>
              </a:rPr>
              <a:t> These agents will eventually learn user preferences to suggest more relevant skill swap opportunities.</a:t>
            </a:r>
            <a:endParaRPr lang="en-US" sz="1400" dirty="0"/>
          </a:p>
        </p:txBody>
      </p:sp>
      <p:sp>
        <p:nvSpPr>
          <p:cNvPr id="9" name="Text 7"/>
          <p:cNvSpPr/>
          <p:nvPr/>
        </p:nvSpPr>
        <p:spPr>
          <a:xfrm>
            <a:off x="5290661" y="1759506"/>
            <a:ext cx="2960251" cy="278844"/>
          </a:xfrm>
          <a:prstGeom prst="rect">
            <a:avLst/>
          </a:prstGeom>
          <a:noFill/>
          <a:ln/>
        </p:spPr>
        <p:txBody>
          <a:bodyPr wrap="none" lIns="0" tIns="0" rIns="0" bIns="0" rtlCol="0" anchor="t"/>
          <a:lstStyle/>
          <a:p>
            <a:pPr algn="l" indent="0" marL="0">
              <a:lnSpc>
                <a:spcPts val="2150"/>
              </a:lnSpc>
              <a:buNone/>
            </a:pPr>
            <a:r>
              <a:rPr lang="en-US" sz="1750" b="1" dirty="0">
                <a:solidFill>
                  <a:srgbClr val="000000"/>
                </a:solidFill>
                <a:latin typeface="Inter Bold" pitchFamily="34" charset="0"/>
                <a:ea typeface="Inter Bold" pitchFamily="34" charset="-122"/>
                <a:cs typeface="Inter Bold" pitchFamily="34" charset="-120"/>
              </a:rPr>
              <a:t>Seamless User Onboarding</a:t>
            </a:r>
            <a:endParaRPr lang="en-US" sz="1750" dirty="0"/>
          </a:p>
        </p:txBody>
      </p:sp>
      <p:sp>
        <p:nvSpPr>
          <p:cNvPr id="10" name="Text 8"/>
          <p:cNvSpPr/>
          <p:nvPr/>
        </p:nvSpPr>
        <p:spPr>
          <a:xfrm>
            <a:off x="5290661" y="2216825"/>
            <a:ext cx="4065508" cy="571024"/>
          </a:xfrm>
          <a:prstGeom prst="rect">
            <a:avLst/>
          </a:prstGeom>
          <a:noFill/>
          <a:ln/>
        </p:spPr>
        <p:txBody>
          <a:bodyPr wrap="square" lIns="0" tIns="0" rIns="0" bIns="0" rtlCol="0" anchor="t"/>
          <a:lstStyle/>
          <a:p>
            <a:pPr algn="l" marL="342900" indent="-342900">
              <a:lnSpc>
                <a:spcPts val="2200"/>
              </a:lnSpc>
              <a:buSzPct val="100000"/>
              <a:buFont typeface="+mj-lt"/>
              <a:buAutoNum type="arabicPeriod" startAt="1"/>
            </a:pPr>
            <a:r>
              <a:rPr lang="en-US" sz="1400" b="1" dirty="0">
                <a:solidFill>
                  <a:srgbClr val="272525"/>
                </a:solidFill>
                <a:latin typeface="Inter" pitchFamily="34" charset="0"/>
                <a:ea typeface="Inter" pitchFamily="34" charset="-122"/>
                <a:cs typeface="Inter" pitchFamily="34" charset="-120"/>
              </a:rPr>
              <a:t>Welcome Page</a:t>
            </a:r>
            <a:pPr algn="l" indent="0" marL="0">
              <a:lnSpc>
                <a:spcPts val="2200"/>
              </a:lnSpc>
              <a:buNone/>
            </a:pPr>
            <a:r>
              <a:rPr lang="en-US" sz="1400" dirty="0">
                <a:solidFill>
                  <a:srgbClr val="272525"/>
                </a:solidFill>
                <a:latin typeface="Inter" pitchFamily="34" charset="0"/>
                <a:ea typeface="Inter" pitchFamily="34" charset="-122"/>
                <a:cs typeface="Inter" pitchFamily="34" charset="-120"/>
              </a:rPr>
              <a:t> A friendly introduction to Skill Swap's mission and benefits.</a:t>
            </a:r>
            <a:endParaRPr lang="en-US" sz="1400" dirty="0"/>
          </a:p>
        </p:txBody>
      </p:sp>
      <p:sp>
        <p:nvSpPr>
          <p:cNvPr id="11" name="Text 9"/>
          <p:cNvSpPr/>
          <p:nvPr/>
        </p:nvSpPr>
        <p:spPr>
          <a:xfrm>
            <a:off x="5290661" y="2850237"/>
            <a:ext cx="4065508" cy="856536"/>
          </a:xfrm>
          <a:prstGeom prst="rect">
            <a:avLst/>
          </a:prstGeom>
          <a:noFill/>
          <a:ln/>
        </p:spPr>
        <p:txBody>
          <a:bodyPr wrap="square" lIns="0" tIns="0" rIns="0" bIns="0" rtlCol="0" anchor="t"/>
          <a:lstStyle/>
          <a:p>
            <a:pPr algn="l" marL="342900" indent="-342900">
              <a:lnSpc>
                <a:spcPts val="2200"/>
              </a:lnSpc>
              <a:buSzPct val="100000"/>
              <a:buFont typeface="+mj-lt"/>
              <a:buAutoNum type="arabicPeriod" startAt="2"/>
            </a:pPr>
            <a:r>
              <a:rPr lang="en-US" sz="1400" b="1" dirty="0">
                <a:solidFill>
                  <a:srgbClr val="272525"/>
                </a:solidFill>
                <a:latin typeface="Inter" pitchFamily="34" charset="0"/>
                <a:ea typeface="Inter" pitchFamily="34" charset="-122"/>
                <a:cs typeface="Inter" pitchFamily="34" charset="-120"/>
              </a:rPr>
              <a:t>Authentication</a:t>
            </a:r>
            <a:pPr algn="l" indent="0" marL="0">
              <a:lnSpc>
                <a:spcPts val="2200"/>
              </a:lnSpc>
              <a:buNone/>
            </a:pPr>
            <a:r>
              <a:rPr lang="en-US" sz="1400" dirty="0">
                <a:solidFill>
                  <a:srgbClr val="272525"/>
                </a:solidFill>
                <a:latin typeface="Inter" pitchFamily="34" charset="0"/>
                <a:ea typeface="Inter" pitchFamily="34" charset="-122"/>
                <a:cs typeface="Inter" pitchFamily="34" charset="-120"/>
              </a:rPr>
              <a:t> Secure login via OAuth (Google/Apple) or email. All credentials are safely stored in Firebase for robust security.</a:t>
            </a:r>
            <a:endParaRPr lang="en-US" sz="1400" dirty="0"/>
          </a:p>
        </p:txBody>
      </p:sp>
      <p:sp>
        <p:nvSpPr>
          <p:cNvPr id="12" name="Text 10"/>
          <p:cNvSpPr/>
          <p:nvPr/>
        </p:nvSpPr>
        <p:spPr>
          <a:xfrm>
            <a:off x="5290661" y="3769162"/>
            <a:ext cx="4065508" cy="1142048"/>
          </a:xfrm>
          <a:prstGeom prst="rect">
            <a:avLst/>
          </a:prstGeom>
          <a:noFill/>
          <a:ln/>
        </p:spPr>
        <p:txBody>
          <a:bodyPr wrap="square" lIns="0" tIns="0" rIns="0" bIns="0" rtlCol="0" anchor="t"/>
          <a:lstStyle/>
          <a:p>
            <a:pPr algn="l" marL="342900" indent="-342900">
              <a:lnSpc>
                <a:spcPts val="2200"/>
              </a:lnSpc>
              <a:buSzPct val="100000"/>
              <a:buFont typeface="+mj-lt"/>
              <a:buAutoNum type="arabicPeriod" startAt="3"/>
            </a:pPr>
            <a:r>
              <a:rPr lang="en-US" sz="1400" b="1" dirty="0">
                <a:solidFill>
                  <a:srgbClr val="272525"/>
                </a:solidFill>
                <a:latin typeface="Inter" pitchFamily="34" charset="0"/>
                <a:ea typeface="Inter" pitchFamily="34" charset="-122"/>
                <a:cs typeface="Inter" pitchFamily="34" charset="-120"/>
              </a:rPr>
              <a:t>Profile Setup</a:t>
            </a:r>
            <a:pPr algn="l" indent="0" marL="0">
              <a:lnSpc>
                <a:spcPts val="2200"/>
              </a:lnSpc>
              <a:buNone/>
            </a:pPr>
            <a:r>
              <a:rPr lang="en-US" sz="1400" dirty="0">
                <a:solidFill>
                  <a:srgbClr val="272525"/>
                </a:solidFill>
                <a:latin typeface="Inter" pitchFamily="34" charset="0"/>
                <a:ea typeface="Inter" pitchFamily="34" charset="-122"/>
                <a:cs typeface="Inter" pitchFamily="34" charset="-120"/>
              </a:rPr>
              <a:t> Users create detailed profiles, highlighting skills they can offer and skills they wish to learn. This data powers our matching algorithms.</a:t>
            </a:r>
            <a:endParaRPr lang="en-US" sz="1400" dirty="0"/>
          </a:p>
        </p:txBody>
      </p:sp>
      <p:sp>
        <p:nvSpPr>
          <p:cNvPr id="13" name="Text 11"/>
          <p:cNvSpPr/>
          <p:nvPr/>
        </p:nvSpPr>
        <p:spPr>
          <a:xfrm>
            <a:off x="9799082" y="1759506"/>
            <a:ext cx="2606635" cy="278844"/>
          </a:xfrm>
          <a:prstGeom prst="rect">
            <a:avLst/>
          </a:prstGeom>
          <a:noFill/>
          <a:ln/>
        </p:spPr>
        <p:txBody>
          <a:bodyPr wrap="none" lIns="0" tIns="0" rIns="0" bIns="0" rtlCol="0" anchor="t"/>
          <a:lstStyle/>
          <a:p>
            <a:pPr algn="l" indent="0" marL="0">
              <a:lnSpc>
                <a:spcPts val="2150"/>
              </a:lnSpc>
              <a:buNone/>
            </a:pPr>
            <a:r>
              <a:rPr lang="en-US" sz="1750" b="1" dirty="0">
                <a:solidFill>
                  <a:srgbClr val="000000"/>
                </a:solidFill>
                <a:latin typeface="Inter Bold" pitchFamily="34" charset="0"/>
                <a:ea typeface="Inter Bold" pitchFamily="34" charset="-122"/>
                <a:cs typeface="Inter Bold" pitchFamily="34" charset="-120"/>
              </a:rPr>
              <a:t>Connecting &amp; Swapping</a:t>
            </a:r>
            <a:endParaRPr lang="en-US" sz="1750" dirty="0"/>
          </a:p>
        </p:txBody>
      </p:sp>
      <p:sp>
        <p:nvSpPr>
          <p:cNvPr id="14" name="Text 12"/>
          <p:cNvSpPr/>
          <p:nvPr/>
        </p:nvSpPr>
        <p:spPr>
          <a:xfrm>
            <a:off x="9799082" y="2216825"/>
            <a:ext cx="4065508" cy="1142048"/>
          </a:xfrm>
          <a:prstGeom prst="rect">
            <a:avLst/>
          </a:prstGeom>
          <a:noFill/>
          <a:ln/>
        </p:spPr>
        <p:txBody>
          <a:bodyPr wrap="square" lIns="0" tIns="0" rIns="0" bIns="0" rtlCol="0" anchor="t"/>
          <a:lstStyle/>
          <a:p>
            <a:pPr algn="l" marL="342900" indent="-342900">
              <a:lnSpc>
                <a:spcPts val="2200"/>
              </a:lnSpc>
              <a:buSzPct val="100000"/>
              <a:buFont typeface="+mj-lt"/>
              <a:buAutoNum type="arabicPeriod" startAt="1"/>
            </a:pPr>
            <a:r>
              <a:rPr lang="en-US" sz="1400" b="1" dirty="0">
                <a:solidFill>
                  <a:srgbClr val="272525"/>
                </a:solidFill>
                <a:latin typeface="Inter" pitchFamily="34" charset="0"/>
                <a:ea typeface="Inter" pitchFamily="34" charset="-122"/>
                <a:cs typeface="Inter" pitchFamily="34" charset="-120"/>
              </a:rPr>
              <a:t>Dashboard</a:t>
            </a:r>
            <a:pPr algn="l" indent="0" marL="0">
              <a:lnSpc>
                <a:spcPts val="2200"/>
              </a:lnSpc>
              <a:buNone/>
            </a:pPr>
            <a:r>
              <a:rPr lang="en-US" sz="1400" dirty="0">
                <a:solidFill>
                  <a:srgbClr val="272525"/>
                </a:solidFill>
                <a:latin typeface="Inter" pitchFamily="34" charset="0"/>
                <a:ea typeface="Inter" pitchFamily="34" charset="-122"/>
                <a:cs typeface="Inter" pitchFamily="34" charset="-120"/>
              </a:rPr>
              <a:t> A personalized overview showcasing relevant skill swap users and potential matches based on profile information.</a:t>
            </a:r>
            <a:endParaRPr lang="en-US" sz="1400" dirty="0"/>
          </a:p>
        </p:txBody>
      </p:sp>
      <p:sp>
        <p:nvSpPr>
          <p:cNvPr id="15" name="Text 13"/>
          <p:cNvSpPr/>
          <p:nvPr/>
        </p:nvSpPr>
        <p:spPr>
          <a:xfrm>
            <a:off x="9799082" y="3421261"/>
            <a:ext cx="4065508" cy="856536"/>
          </a:xfrm>
          <a:prstGeom prst="rect">
            <a:avLst/>
          </a:prstGeom>
          <a:noFill/>
          <a:ln/>
        </p:spPr>
        <p:txBody>
          <a:bodyPr wrap="square" lIns="0" tIns="0" rIns="0" bIns="0" rtlCol="0" anchor="t"/>
          <a:lstStyle/>
          <a:p>
            <a:pPr algn="l" marL="342900" indent="-342900">
              <a:lnSpc>
                <a:spcPts val="2200"/>
              </a:lnSpc>
              <a:buSzPct val="100000"/>
              <a:buFont typeface="+mj-lt"/>
              <a:buAutoNum type="arabicPeriod" startAt="2"/>
            </a:pPr>
            <a:r>
              <a:rPr lang="en-US" sz="1400" b="1" dirty="0">
                <a:solidFill>
                  <a:srgbClr val="272525"/>
                </a:solidFill>
                <a:latin typeface="Inter" pitchFamily="34" charset="0"/>
                <a:ea typeface="Inter" pitchFamily="34" charset="-122"/>
                <a:cs typeface="Inter" pitchFamily="34" charset="-120"/>
              </a:rPr>
              <a:t>Browse/Search</a:t>
            </a:r>
            <a:pPr algn="l" indent="0" marL="0">
              <a:lnSpc>
                <a:spcPts val="2200"/>
              </a:lnSpc>
              <a:buNone/>
            </a:pPr>
            <a:r>
              <a:rPr lang="en-US" sz="1400" dirty="0">
                <a:solidFill>
                  <a:srgbClr val="272525"/>
                </a:solidFill>
                <a:latin typeface="Inter" pitchFamily="34" charset="0"/>
                <a:ea typeface="Inter" pitchFamily="34" charset="-122"/>
                <a:cs typeface="Inter" pitchFamily="34" charset="-120"/>
              </a:rPr>
              <a:t> Users can actively search for other members by name, specific skills, or geographical location.</a:t>
            </a:r>
            <a:endParaRPr lang="en-US" sz="1400" dirty="0"/>
          </a:p>
        </p:txBody>
      </p:sp>
      <p:sp>
        <p:nvSpPr>
          <p:cNvPr id="16" name="Text 14"/>
          <p:cNvSpPr/>
          <p:nvPr/>
        </p:nvSpPr>
        <p:spPr>
          <a:xfrm>
            <a:off x="9799082" y="4340185"/>
            <a:ext cx="4065508" cy="856536"/>
          </a:xfrm>
          <a:prstGeom prst="rect">
            <a:avLst/>
          </a:prstGeom>
          <a:noFill/>
          <a:ln/>
        </p:spPr>
        <p:txBody>
          <a:bodyPr wrap="square" lIns="0" tIns="0" rIns="0" bIns="0" rtlCol="0" anchor="t"/>
          <a:lstStyle/>
          <a:p>
            <a:pPr algn="l" marL="342900" indent="-342900">
              <a:lnSpc>
                <a:spcPts val="2200"/>
              </a:lnSpc>
              <a:buSzPct val="100000"/>
              <a:buFont typeface="+mj-lt"/>
              <a:buAutoNum type="arabicPeriod" startAt="3"/>
            </a:pPr>
            <a:r>
              <a:rPr lang="en-US" sz="1400" b="1" dirty="0">
                <a:solidFill>
                  <a:srgbClr val="272525"/>
                </a:solidFill>
                <a:latin typeface="Inter" pitchFamily="34" charset="0"/>
                <a:ea typeface="Inter" pitchFamily="34" charset="-122"/>
                <a:cs typeface="Inter" pitchFamily="34" charset="-120"/>
              </a:rPr>
              <a:t>Profile Examination</a:t>
            </a:r>
            <a:pPr algn="l" indent="0" marL="0">
              <a:lnSpc>
                <a:spcPts val="2200"/>
              </a:lnSpc>
              <a:buNone/>
            </a:pPr>
            <a:r>
              <a:rPr lang="en-US" sz="1400" dirty="0">
                <a:solidFill>
                  <a:srgbClr val="272525"/>
                </a:solidFill>
                <a:latin typeface="Inter" pitchFamily="34" charset="0"/>
                <a:ea typeface="Inter" pitchFamily="34" charset="-122"/>
                <a:cs typeface="Inter" pitchFamily="34" charset="-120"/>
              </a:rPr>
              <a:t> Detailed viewing of other users' profiles to assess compatibility and potential swap opportunities.</a:t>
            </a:r>
            <a:endParaRPr lang="en-US" sz="1400" dirty="0"/>
          </a:p>
        </p:txBody>
      </p:sp>
      <p:sp>
        <p:nvSpPr>
          <p:cNvPr id="17" name="Text 15"/>
          <p:cNvSpPr/>
          <p:nvPr/>
        </p:nvSpPr>
        <p:spPr>
          <a:xfrm>
            <a:off x="9799082" y="5259110"/>
            <a:ext cx="4065508" cy="571024"/>
          </a:xfrm>
          <a:prstGeom prst="rect">
            <a:avLst/>
          </a:prstGeom>
          <a:noFill/>
          <a:ln/>
        </p:spPr>
        <p:txBody>
          <a:bodyPr wrap="square" lIns="0" tIns="0" rIns="0" bIns="0" rtlCol="0" anchor="t"/>
          <a:lstStyle/>
          <a:p>
            <a:pPr algn="l" marL="342900" indent="-342900">
              <a:lnSpc>
                <a:spcPts val="2200"/>
              </a:lnSpc>
              <a:buSzPct val="100000"/>
              <a:buFont typeface="+mj-lt"/>
              <a:buAutoNum type="arabicPeriod" startAt="4"/>
            </a:pPr>
            <a:r>
              <a:rPr lang="en-US" sz="1400" b="1" dirty="0">
                <a:solidFill>
                  <a:srgbClr val="272525"/>
                </a:solidFill>
                <a:latin typeface="Inter" pitchFamily="34" charset="0"/>
                <a:ea typeface="Inter" pitchFamily="34" charset="-122"/>
                <a:cs typeface="Inter" pitchFamily="34" charset="-120"/>
              </a:rPr>
              <a:t>Connection</a:t>
            </a:r>
            <a:pPr algn="l" indent="0" marL="0">
              <a:lnSpc>
                <a:spcPts val="2200"/>
              </a:lnSpc>
              <a:buNone/>
            </a:pPr>
            <a:r>
              <a:rPr lang="en-US" sz="1400" dirty="0">
                <a:solidFill>
                  <a:srgbClr val="272525"/>
                </a:solidFill>
                <a:latin typeface="Inter" pitchFamily="34" charset="0"/>
                <a:ea typeface="Inter" pitchFamily="34" charset="-122"/>
                <a:cs typeface="Inter" pitchFamily="34" charset="-120"/>
              </a:rPr>
              <a:t> Initiate contact and send skill swap requests to other users.</a:t>
            </a:r>
            <a:endParaRPr lang="en-US" sz="1400" dirty="0"/>
          </a:p>
        </p:txBody>
      </p:sp>
      <p:sp>
        <p:nvSpPr>
          <p:cNvPr id="18" name="Text 16"/>
          <p:cNvSpPr/>
          <p:nvPr/>
        </p:nvSpPr>
        <p:spPr>
          <a:xfrm>
            <a:off x="9799082" y="5892522"/>
            <a:ext cx="4065508" cy="1142048"/>
          </a:xfrm>
          <a:prstGeom prst="rect">
            <a:avLst/>
          </a:prstGeom>
          <a:noFill/>
          <a:ln/>
        </p:spPr>
        <p:txBody>
          <a:bodyPr wrap="square" lIns="0" tIns="0" rIns="0" bIns="0" rtlCol="0" anchor="t"/>
          <a:lstStyle/>
          <a:p>
            <a:pPr algn="l" marL="342900" indent="-342900">
              <a:lnSpc>
                <a:spcPts val="2200"/>
              </a:lnSpc>
              <a:buSzPct val="100000"/>
              <a:buFont typeface="+mj-lt"/>
              <a:buAutoNum type="arabicPeriod" startAt="5"/>
            </a:pPr>
            <a:r>
              <a:rPr lang="en-US" sz="1400" b="1" dirty="0">
                <a:solidFill>
                  <a:srgbClr val="272525"/>
                </a:solidFill>
                <a:latin typeface="Inter" pitchFamily="34" charset="0"/>
                <a:ea typeface="Inter" pitchFamily="34" charset="-122"/>
                <a:cs typeface="Inter" pitchFamily="34" charset="-120"/>
              </a:rPr>
              <a:t>Matches Tab</a:t>
            </a:r>
            <a:pPr algn="l" indent="0" marL="0">
              <a:lnSpc>
                <a:spcPts val="2200"/>
              </a:lnSpc>
              <a:buNone/>
            </a:pPr>
            <a:r>
              <a:rPr lang="en-US" sz="1400" dirty="0">
                <a:solidFill>
                  <a:srgbClr val="272525"/>
                </a:solidFill>
                <a:latin typeface="Inter" pitchFamily="34" charset="0"/>
                <a:ea typeface="Inter" pitchFamily="34" charset="-122"/>
                <a:cs typeface="Inter" pitchFamily="34" charset="-120"/>
              </a:rPr>
              <a:t> Manages all agreed connections and pending match requests, providing a central hub for ongoing skill exchanges.</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62119" y="746641"/>
            <a:ext cx="8044458" cy="578287"/>
          </a:xfrm>
          <a:prstGeom prst="rect">
            <a:avLst/>
          </a:prstGeom>
          <a:noFill/>
          <a:ln/>
        </p:spPr>
        <p:txBody>
          <a:bodyPr wrap="none" lIns="0" tIns="0" rIns="0" bIns="0" rtlCol="0" anchor="t"/>
          <a:lstStyle/>
          <a:p>
            <a:pPr algn="l" indent="0" marL="0">
              <a:lnSpc>
                <a:spcPts val="4550"/>
              </a:lnSpc>
              <a:buNone/>
            </a:pPr>
            <a:r>
              <a:rPr lang="en-US" sz="3600" b="1" dirty="0">
                <a:solidFill>
                  <a:srgbClr val="000000"/>
                </a:solidFill>
                <a:latin typeface="Inter Bold" pitchFamily="34" charset="0"/>
                <a:ea typeface="Inter Bold" pitchFamily="34" charset="-122"/>
                <a:cs typeface="Inter Bold" pitchFamily="34" charset="-120"/>
              </a:rPr>
              <a:t>Messaging, Swaps &amp; Rating System</a:t>
            </a:r>
            <a:endParaRPr lang="en-US" sz="3600" dirty="0"/>
          </a:p>
        </p:txBody>
      </p:sp>
      <p:sp>
        <p:nvSpPr>
          <p:cNvPr id="3" name="Shape 1"/>
          <p:cNvSpPr/>
          <p:nvPr/>
        </p:nvSpPr>
        <p:spPr>
          <a:xfrm>
            <a:off x="762119" y="1972628"/>
            <a:ext cx="6460569" cy="1959293"/>
          </a:xfrm>
          <a:prstGeom prst="roundRect">
            <a:avLst>
              <a:gd name="adj" fmla="val 5600"/>
            </a:avLst>
          </a:prstGeom>
          <a:solidFill>
            <a:srgbClr val="FFFFFF"/>
          </a:solidFill>
          <a:ln/>
        </p:spPr>
      </p:sp>
      <p:sp>
        <p:nvSpPr>
          <p:cNvPr id="4" name="Shape 2"/>
          <p:cNvSpPr/>
          <p:nvPr/>
        </p:nvSpPr>
        <p:spPr>
          <a:xfrm>
            <a:off x="762119" y="1949768"/>
            <a:ext cx="6460569" cy="91440"/>
          </a:xfrm>
          <a:prstGeom prst="roundRect">
            <a:avLst>
              <a:gd name="adj" fmla="val 85016"/>
            </a:avLst>
          </a:prstGeom>
          <a:solidFill>
            <a:srgbClr val="4950BC"/>
          </a:solidFill>
          <a:ln/>
        </p:spPr>
      </p:sp>
      <p:sp>
        <p:nvSpPr>
          <p:cNvPr id="5" name="Shape 3"/>
          <p:cNvSpPr/>
          <p:nvPr/>
        </p:nvSpPr>
        <p:spPr>
          <a:xfrm>
            <a:off x="3714810" y="1695093"/>
            <a:ext cx="555188" cy="555188"/>
          </a:xfrm>
          <a:prstGeom prst="roundRect">
            <a:avLst>
              <a:gd name="adj" fmla="val 164701"/>
            </a:avLst>
          </a:prstGeom>
          <a:solidFill>
            <a:srgbClr val="4950BC"/>
          </a:solidFill>
          <a:ln/>
        </p:spPr>
      </p:sp>
      <p:pic>
        <p:nvPicPr>
          <p:cNvPr id="6" name="Image 0" descr="preencoded.png">    </p:cNvPr>
          <p:cNvPicPr>
            <a:picLocks noChangeAspect="1"/>
          </p:cNvPicPr>
          <p:nvPr/>
        </p:nvPicPr>
        <p:blipFill>
          <a:blip r:embed="rId1"/>
          <a:stretch>
            <a:fillRect/>
          </a:stretch>
        </p:blipFill>
        <p:spPr>
          <a:xfrm>
            <a:off x="3881378" y="1833920"/>
            <a:ext cx="222052" cy="277535"/>
          </a:xfrm>
          <a:prstGeom prst="rect">
            <a:avLst/>
          </a:prstGeom>
        </p:spPr>
      </p:pic>
      <p:sp>
        <p:nvSpPr>
          <p:cNvPr id="7" name="Text 4"/>
          <p:cNvSpPr/>
          <p:nvPr/>
        </p:nvSpPr>
        <p:spPr>
          <a:xfrm>
            <a:off x="970002" y="2435304"/>
            <a:ext cx="2313623" cy="289084"/>
          </a:xfrm>
          <a:prstGeom prst="rect">
            <a:avLst/>
          </a:prstGeom>
          <a:noFill/>
          <a:ln/>
        </p:spPr>
        <p:txBody>
          <a:bodyPr wrap="none" lIns="0" tIns="0" rIns="0" bIns="0" rtlCol="0" anchor="t"/>
          <a:lstStyle/>
          <a:p>
            <a:pPr algn="l" indent="0" marL="0">
              <a:lnSpc>
                <a:spcPts val="2250"/>
              </a:lnSpc>
              <a:buNone/>
            </a:pPr>
            <a:r>
              <a:rPr lang="en-US" sz="1800" b="1" dirty="0">
                <a:solidFill>
                  <a:srgbClr val="272525"/>
                </a:solidFill>
                <a:latin typeface="Inter Bold" pitchFamily="34" charset="0"/>
                <a:ea typeface="Inter Bold" pitchFamily="34" charset="-122"/>
                <a:cs typeface="Inter Bold" pitchFamily="34" charset="-120"/>
              </a:rPr>
              <a:t>Discuss &amp; Connect</a:t>
            </a:r>
            <a:endParaRPr lang="en-US" sz="1800" dirty="0"/>
          </a:p>
        </p:txBody>
      </p:sp>
      <p:sp>
        <p:nvSpPr>
          <p:cNvPr id="8" name="Text 5"/>
          <p:cNvSpPr/>
          <p:nvPr/>
        </p:nvSpPr>
        <p:spPr>
          <a:xfrm>
            <a:off x="970002" y="2835354"/>
            <a:ext cx="6044803" cy="888682"/>
          </a:xfrm>
          <a:prstGeom prst="rect">
            <a:avLst/>
          </a:prstGeom>
          <a:noFill/>
          <a:ln/>
        </p:spPr>
        <p:txBody>
          <a:bodyPr wrap="square" lIns="0" tIns="0" rIns="0" bIns="0" rtlCol="0" anchor="t"/>
          <a:lstStyle/>
          <a:p>
            <a:pPr algn="l" indent="0" marL="0">
              <a:lnSpc>
                <a:spcPts val="2300"/>
              </a:lnSpc>
              <a:buNone/>
            </a:pPr>
            <a:r>
              <a:rPr lang="en-US" sz="1450" dirty="0">
                <a:solidFill>
                  <a:srgbClr val="272525"/>
                </a:solidFill>
                <a:latin typeface="Inter" pitchFamily="34" charset="0"/>
                <a:ea typeface="Inter" pitchFamily="34" charset="-122"/>
                <a:cs typeface="Inter" pitchFamily="34" charset="-120"/>
              </a:rPr>
              <a:t>Initiate conversations with potential swap partners to delve into skill levels, discuss project scope, and confirm compatibility before committing to a swap.</a:t>
            </a:r>
            <a:endParaRPr lang="en-US" sz="1450" dirty="0"/>
          </a:p>
        </p:txBody>
      </p:sp>
      <p:sp>
        <p:nvSpPr>
          <p:cNvPr id="9" name="Shape 6"/>
          <p:cNvSpPr/>
          <p:nvPr/>
        </p:nvSpPr>
        <p:spPr>
          <a:xfrm>
            <a:off x="7407712" y="1972628"/>
            <a:ext cx="6460569" cy="1959293"/>
          </a:xfrm>
          <a:prstGeom prst="roundRect">
            <a:avLst>
              <a:gd name="adj" fmla="val 5600"/>
            </a:avLst>
          </a:prstGeom>
          <a:solidFill>
            <a:srgbClr val="FFFFFF"/>
          </a:solidFill>
          <a:ln/>
        </p:spPr>
      </p:sp>
      <p:sp>
        <p:nvSpPr>
          <p:cNvPr id="10" name="Shape 7"/>
          <p:cNvSpPr/>
          <p:nvPr/>
        </p:nvSpPr>
        <p:spPr>
          <a:xfrm>
            <a:off x="7407712" y="1949768"/>
            <a:ext cx="6460569" cy="91440"/>
          </a:xfrm>
          <a:prstGeom prst="roundRect">
            <a:avLst>
              <a:gd name="adj" fmla="val 85016"/>
            </a:avLst>
          </a:prstGeom>
          <a:solidFill>
            <a:srgbClr val="4950BC"/>
          </a:solidFill>
          <a:ln/>
        </p:spPr>
      </p:sp>
      <p:sp>
        <p:nvSpPr>
          <p:cNvPr id="11" name="Shape 8"/>
          <p:cNvSpPr/>
          <p:nvPr/>
        </p:nvSpPr>
        <p:spPr>
          <a:xfrm>
            <a:off x="10360402" y="1695093"/>
            <a:ext cx="555188" cy="555188"/>
          </a:xfrm>
          <a:prstGeom prst="roundRect">
            <a:avLst>
              <a:gd name="adj" fmla="val 164701"/>
            </a:avLst>
          </a:prstGeom>
          <a:solidFill>
            <a:srgbClr val="4950BC"/>
          </a:solidFill>
          <a:ln/>
        </p:spPr>
      </p:sp>
      <p:pic>
        <p:nvPicPr>
          <p:cNvPr id="12" name="Image 1" descr="preencoded.png">    </p:cNvPr>
          <p:cNvPicPr>
            <a:picLocks noChangeAspect="1"/>
          </p:cNvPicPr>
          <p:nvPr/>
        </p:nvPicPr>
        <p:blipFill>
          <a:blip r:embed="rId2"/>
          <a:stretch>
            <a:fillRect/>
          </a:stretch>
        </p:blipFill>
        <p:spPr>
          <a:xfrm>
            <a:off x="10526970" y="1833920"/>
            <a:ext cx="222052" cy="277535"/>
          </a:xfrm>
          <a:prstGeom prst="rect">
            <a:avLst/>
          </a:prstGeom>
        </p:spPr>
      </p:pic>
      <p:sp>
        <p:nvSpPr>
          <p:cNvPr id="13" name="Text 9"/>
          <p:cNvSpPr/>
          <p:nvPr/>
        </p:nvSpPr>
        <p:spPr>
          <a:xfrm>
            <a:off x="7615595" y="2435304"/>
            <a:ext cx="2313623" cy="289084"/>
          </a:xfrm>
          <a:prstGeom prst="rect">
            <a:avLst/>
          </a:prstGeom>
          <a:noFill/>
          <a:ln/>
        </p:spPr>
        <p:txBody>
          <a:bodyPr wrap="none" lIns="0" tIns="0" rIns="0" bIns="0" rtlCol="0" anchor="t"/>
          <a:lstStyle/>
          <a:p>
            <a:pPr algn="l" indent="0" marL="0">
              <a:lnSpc>
                <a:spcPts val="2250"/>
              </a:lnSpc>
              <a:buNone/>
            </a:pPr>
            <a:r>
              <a:rPr lang="en-US" sz="1800" b="1" dirty="0">
                <a:solidFill>
                  <a:srgbClr val="272525"/>
                </a:solidFill>
                <a:latin typeface="Inter Bold" pitchFamily="34" charset="0"/>
                <a:ea typeface="Inter Bold" pitchFamily="34" charset="-122"/>
                <a:cs typeface="Inter Bold" pitchFamily="34" charset="-120"/>
              </a:rPr>
              <a:t>Propose &amp; Agree</a:t>
            </a:r>
            <a:endParaRPr lang="en-US" sz="1800" dirty="0"/>
          </a:p>
        </p:txBody>
      </p:sp>
      <p:sp>
        <p:nvSpPr>
          <p:cNvPr id="14" name="Text 10"/>
          <p:cNvSpPr/>
          <p:nvPr/>
        </p:nvSpPr>
        <p:spPr>
          <a:xfrm>
            <a:off x="7615595" y="2835354"/>
            <a:ext cx="6044803" cy="888682"/>
          </a:xfrm>
          <a:prstGeom prst="rect">
            <a:avLst/>
          </a:prstGeom>
          <a:noFill/>
          <a:ln/>
        </p:spPr>
        <p:txBody>
          <a:bodyPr wrap="square" lIns="0" tIns="0" rIns="0" bIns="0" rtlCol="0" anchor="t"/>
          <a:lstStyle/>
          <a:p>
            <a:pPr algn="l" indent="0" marL="0">
              <a:lnSpc>
                <a:spcPts val="2300"/>
              </a:lnSpc>
              <a:buNone/>
            </a:pPr>
            <a:r>
              <a:rPr lang="en-US" sz="1450" dirty="0">
                <a:solidFill>
                  <a:srgbClr val="272525"/>
                </a:solidFill>
                <a:latin typeface="Inter" pitchFamily="34" charset="0"/>
                <a:ea typeface="Inter" pitchFamily="34" charset="-122"/>
                <a:cs typeface="Inter" pitchFamily="34" charset="-120"/>
              </a:rPr>
              <a:t>Once details are ironed out, either user can propose a formal skill swap. Both parties receive notifications and must agree to finalize the exchange, ensuring mutual understanding.</a:t>
            </a:r>
            <a:endParaRPr lang="en-US" sz="1450" dirty="0"/>
          </a:p>
        </p:txBody>
      </p:sp>
      <p:sp>
        <p:nvSpPr>
          <p:cNvPr id="15" name="Shape 11"/>
          <p:cNvSpPr/>
          <p:nvPr/>
        </p:nvSpPr>
        <p:spPr>
          <a:xfrm>
            <a:off x="762119" y="4394478"/>
            <a:ext cx="6460569" cy="3088481"/>
          </a:xfrm>
          <a:prstGeom prst="roundRect">
            <a:avLst>
              <a:gd name="adj" fmla="val 3553"/>
            </a:avLst>
          </a:prstGeom>
          <a:solidFill>
            <a:srgbClr val="FFFFFF"/>
          </a:solidFill>
          <a:ln/>
        </p:spPr>
      </p:sp>
      <p:sp>
        <p:nvSpPr>
          <p:cNvPr id="16" name="Shape 12"/>
          <p:cNvSpPr/>
          <p:nvPr/>
        </p:nvSpPr>
        <p:spPr>
          <a:xfrm>
            <a:off x="762119" y="4371618"/>
            <a:ext cx="6460569" cy="91440"/>
          </a:xfrm>
          <a:prstGeom prst="roundRect">
            <a:avLst>
              <a:gd name="adj" fmla="val 85016"/>
            </a:avLst>
          </a:prstGeom>
          <a:solidFill>
            <a:srgbClr val="4950BC"/>
          </a:solidFill>
          <a:ln/>
        </p:spPr>
      </p:sp>
      <p:sp>
        <p:nvSpPr>
          <p:cNvPr id="17" name="Shape 13"/>
          <p:cNvSpPr/>
          <p:nvPr/>
        </p:nvSpPr>
        <p:spPr>
          <a:xfrm>
            <a:off x="3714810" y="4116943"/>
            <a:ext cx="555188" cy="555188"/>
          </a:xfrm>
          <a:prstGeom prst="roundRect">
            <a:avLst>
              <a:gd name="adj" fmla="val 164701"/>
            </a:avLst>
          </a:prstGeom>
          <a:solidFill>
            <a:srgbClr val="4950BC"/>
          </a:solidFill>
          <a:ln/>
        </p:spPr>
      </p:sp>
      <p:pic>
        <p:nvPicPr>
          <p:cNvPr id="18" name="Image 2" descr="preencoded.png">    </p:cNvPr>
          <p:cNvPicPr>
            <a:picLocks noChangeAspect="1"/>
          </p:cNvPicPr>
          <p:nvPr/>
        </p:nvPicPr>
        <p:blipFill>
          <a:blip r:embed="rId3"/>
          <a:stretch>
            <a:fillRect/>
          </a:stretch>
        </p:blipFill>
        <p:spPr>
          <a:xfrm>
            <a:off x="3881378" y="4255770"/>
            <a:ext cx="222052" cy="277535"/>
          </a:xfrm>
          <a:prstGeom prst="rect">
            <a:avLst/>
          </a:prstGeom>
        </p:spPr>
      </p:pic>
      <p:sp>
        <p:nvSpPr>
          <p:cNvPr id="19" name="Text 14"/>
          <p:cNvSpPr/>
          <p:nvPr/>
        </p:nvSpPr>
        <p:spPr>
          <a:xfrm>
            <a:off x="970002" y="4857155"/>
            <a:ext cx="2564368" cy="289084"/>
          </a:xfrm>
          <a:prstGeom prst="rect">
            <a:avLst/>
          </a:prstGeom>
          <a:noFill/>
          <a:ln/>
        </p:spPr>
        <p:txBody>
          <a:bodyPr wrap="none" lIns="0" tIns="0" rIns="0" bIns="0" rtlCol="0" anchor="t"/>
          <a:lstStyle/>
          <a:p>
            <a:pPr algn="l" indent="0" marL="0">
              <a:lnSpc>
                <a:spcPts val="2250"/>
              </a:lnSpc>
              <a:buNone/>
            </a:pPr>
            <a:r>
              <a:rPr lang="en-US" sz="1800" b="1" dirty="0">
                <a:solidFill>
                  <a:srgbClr val="272525"/>
                </a:solidFill>
                <a:latin typeface="Inter Bold" pitchFamily="34" charset="0"/>
                <a:ea typeface="Inter Bold" pitchFamily="34" charset="-122"/>
                <a:cs typeface="Inter Bold" pitchFamily="34" charset="-120"/>
              </a:rPr>
              <a:t>Comprehensive Rating</a:t>
            </a:r>
            <a:endParaRPr lang="en-US" sz="1800" dirty="0"/>
          </a:p>
        </p:txBody>
      </p:sp>
      <p:sp>
        <p:nvSpPr>
          <p:cNvPr id="20" name="Text 15"/>
          <p:cNvSpPr/>
          <p:nvPr/>
        </p:nvSpPr>
        <p:spPr>
          <a:xfrm>
            <a:off x="970002" y="5257205"/>
            <a:ext cx="6044803" cy="592455"/>
          </a:xfrm>
          <a:prstGeom prst="rect">
            <a:avLst/>
          </a:prstGeom>
          <a:noFill/>
          <a:ln/>
        </p:spPr>
        <p:txBody>
          <a:bodyPr wrap="square" lIns="0" tIns="0" rIns="0" bIns="0" rtlCol="0" anchor="t"/>
          <a:lstStyle/>
          <a:p>
            <a:pPr algn="l" indent="0" marL="0">
              <a:lnSpc>
                <a:spcPts val="2300"/>
              </a:lnSpc>
              <a:buNone/>
            </a:pPr>
            <a:r>
              <a:rPr lang="en-US" sz="1450" dirty="0">
                <a:solidFill>
                  <a:srgbClr val="272525"/>
                </a:solidFill>
                <a:latin typeface="Inter" pitchFamily="34" charset="0"/>
                <a:ea typeface="Inter" pitchFamily="34" charset="-122"/>
                <a:cs typeface="Inter" pitchFamily="34" charset="-120"/>
              </a:rPr>
              <a:t>After a swap is completed, a detailed 3-part rating system helps build trust and accountability within the community:</a:t>
            </a:r>
            <a:endParaRPr lang="en-US" sz="1450" dirty="0"/>
          </a:p>
        </p:txBody>
      </p:sp>
      <p:sp>
        <p:nvSpPr>
          <p:cNvPr id="21" name="Text 16"/>
          <p:cNvSpPr/>
          <p:nvPr/>
        </p:nvSpPr>
        <p:spPr>
          <a:xfrm>
            <a:off x="970002" y="5960626"/>
            <a:ext cx="6044803" cy="296228"/>
          </a:xfrm>
          <a:prstGeom prst="rect">
            <a:avLst/>
          </a:prstGeom>
          <a:noFill/>
          <a:ln/>
        </p:spPr>
        <p:txBody>
          <a:bodyPr wrap="none" lIns="0" tIns="0" rIns="0" bIns="0" rtlCol="0" anchor="t"/>
          <a:lstStyle/>
          <a:p>
            <a:pPr algn="l" marL="342900" indent="-342900">
              <a:lnSpc>
                <a:spcPts val="2300"/>
              </a:lnSpc>
              <a:buSzPct val="100000"/>
              <a:buChar char="•"/>
            </a:pPr>
            <a:r>
              <a:rPr lang="en-US" sz="1450" b="1" dirty="0">
                <a:solidFill>
                  <a:srgbClr val="272525"/>
                </a:solidFill>
                <a:latin typeface="Inter" pitchFamily="34" charset="0"/>
                <a:ea typeface="Inter" pitchFamily="34" charset="-122"/>
                <a:cs typeface="Inter" pitchFamily="34" charset="-120"/>
              </a:rPr>
              <a:t>Response Time:</a:t>
            </a:r>
            <a:pPr algn="l" indent="0" marL="0">
              <a:lnSpc>
                <a:spcPts val="2300"/>
              </a:lnSpc>
              <a:buNone/>
            </a:pPr>
            <a:r>
              <a:rPr lang="en-US" sz="1450" dirty="0">
                <a:solidFill>
                  <a:srgbClr val="272525"/>
                </a:solidFill>
                <a:latin typeface="Inter" pitchFamily="34" charset="0"/>
                <a:ea typeface="Inter" pitchFamily="34" charset="-122"/>
                <a:cs typeface="Inter" pitchFamily="34" charset="-120"/>
              </a:rPr>
              <a:t> How promptly did they communicate?</a:t>
            </a:r>
            <a:endParaRPr lang="en-US" sz="1450" dirty="0"/>
          </a:p>
        </p:txBody>
      </p:sp>
      <p:sp>
        <p:nvSpPr>
          <p:cNvPr id="22" name="Text 17"/>
          <p:cNvSpPr/>
          <p:nvPr/>
        </p:nvSpPr>
        <p:spPr>
          <a:xfrm>
            <a:off x="970002" y="6321623"/>
            <a:ext cx="6044803" cy="592455"/>
          </a:xfrm>
          <a:prstGeom prst="rect">
            <a:avLst/>
          </a:prstGeom>
          <a:noFill/>
          <a:ln/>
        </p:spPr>
        <p:txBody>
          <a:bodyPr wrap="square" lIns="0" tIns="0" rIns="0" bIns="0" rtlCol="0" anchor="t"/>
          <a:lstStyle/>
          <a:p>
            <a:pPr algn="l" marL="342900" indent="-342900">
              <a:lnSpc>
                <a:spcPts val="2300"/>
              </a:lnSpc>
              <a:buSzPct val="100000"/>
              <a:buChar char="•"/>
            </a:pPr>
            <a:r>
              <a:rPr lang="en-US" sz="1450" b="1" dirty="0">
                <a:solidFill>
                  <a:srgbClr val="272525"/>
                </a:solidFill>
                <a:latin typeface="Inter" pitchFamily="34" charset="0"/>
                <a:ea typeface="Inter" pitchFamily="34" charset="-122"/>
                <a:cs typeface="Inter" pitchFamily="34" charset="-120"/>
              </a:rPr>
              <a:t>Reliability/Culpability:</a:t>
            </a:r>
            <a:pPr algn="l" indent="0" marL="0">
              <a:lnSpc>
                <a:spcPts val="2300"/>
              </a:lnSpc>
              <a:buNone/>
            </a:pPr>
            <a:r>
              <a:rPr lang="en-US" sz="1450" dirty="0">
                <a:solidFill>
                  <a:srgbClr val="272525"/>
                </a:solidFill>
                <a:latin typeface="Inter" pitchFamily="34" charset="0"/>
                <a:ea typeface="Inter" pitchFamily="34" charset="-122"/>
                <a:cs typeface="Inter" pitchFamily="34" charset="-120"/>
              </a:rPr>
              <a:t> Did they follow through and deliver as promised?</a:t>
            </a:r>
            <a:endParaRPr lang="en-US" sz="1450" dirty="0"/>
          </a:p>
        </p:txBody>
      </p:sp>
      <p:sp>
        <p:nvSpPr>
          <p:cNvPr id="23" name="Text 18"/>
          <p:cNvSpPr/>
          <p:nvPr/>
        </p:nvSpPr>
        <p:spPr>
          <a:xfrm>
            <a:off x="970002" y="6978848"/>
            <a:ext cx="6044803" cy="296228"/>
          </a:xfrm>
          <a:prstGeom prst="rect">
            <a:avLst/>
          </a:prstGeom>
          <a:noFill/>
          <a:ln/>
        </p:spPr>
        <p:txBody>
          <a:bodyPr wrap="none" lIns="0" tIns="0" rIns="0" bIns="0" rtlCol="0" anchor="t"/>
          <a:lstStyle/>
          <a:p>
            <a:pPr algn="l" marL="342900" indent="-342900">
              <a:lnSpc>
                <a:spcPts val="2300"/>
              </a:lnSpc>
              <a:buSzPct val="100000"/>
              <a:buChar char="•"/>
            </a:pPr>
            <a:r>
              <a:rPr lang="en-US" sz="1450" b="1" dirty="0">
                <a:solidFill>
                  <a:srgbClr val="272525"/>
                </a:solidFill>
                <a:latin typeface="Inter" pitchFamily="34" charset="0"/>
                <a:ea typeface="Inter" pitchFamily="34" charset="-122"/>
                <a:cs typeface="Inter" pitchFamily="34" charset="-120"/>
              </a:rPr>
              <a:t>Overall Personality:</a:t>
            </a:r>
            <a:pPr algn="l" indent="0" marL="0">
              <a:lnSpc>
                <a:spcPts val="2300"/>
              </a:lnSpc>
              <a:buNone/>
            </a:pPr>
            <a:r>
              <a:rPr lang="en-US" sz="1450" dirty="0">
                <a:solidFill>
                  <a:srgbClr val="272525"/>
                </a:solidFill>
                <a:latin typeface="Inter" pitchFamily="34" charset="0"/>
                <a:ea typeface="Inter" pitchFamily="34" charset="-122"/>
                <a:cs typeface="Inter" pitchFamily="34" charset="-120"/>
              </a:rPr>
              <a:t> Was it a pleasant and respectful interaction?</a:t>
            </a:r>
            <a:endParaRPr lang="en-US" sz="1450" dirty="0"/>
          </a:p>
        </p:txBody>
      </p:sp>
      <p:sp>
        <p:nvSpPr>
          <p:cNvPr id="24" name="Shape 19"/>
          <p:cNvSpPr/>
          <p:nvPr/>
        </p:nvSpPr>
        <p:spPr>
          <a:xfrm>
            <a:off x="7407712" y="4394478"/>
            <a:ext cx="6460569" cy="3088481"/>
          </a:xfrm>
          <a:prstGeom prst="roundRect">
            <a:avLst>
              <a:gd name="adj" fmla="val 3553"/>
            </a:avLst>
          </a:prstGeom>
          <a:solidFill>
            <a:srgbClr val="FFFFFF"/>
          </a:solidFill>
          <a:ln/>
        </p:spPr>
      </p:sp>
      <p:sp>
        <p:nvSpPr>
          <p:cNvPr id="25" name="Shape 20"/>
          <p:cNvSpPr/>
          <p:nvPr/>
        </p:nvSpPr>
        <p:spPr>
          <a:xfrm>
            <a:off x="7407712" y="4371618"/>
            <a:ext cx="6460569" cy="91440"/>
          </a:xfrm>
          <a:prstGeom prst="roundRect">
            <a:avLst>
              <a:gd name="adj" fmla="val 85016"/>
            </a:avLst>
          </a:prstGeom>
          <a:solidFill>
            <a:srgbClr val="4950BC"/>
          </a:solidFill>
          <a:ln/>
        </p:spPr>
      </p:sp>
      <p:sp>
        <p:nvSpPr>
          <p:cNvPr id="26" name="Shape 21"/>
          <p:cNvSpPr/>
          <p:nvPr/>
        </p:nvSpPr>
        <p:spPr>
          <a:xfrm>
            <a:off x="10360402" y="4116943"/>
            <a:ext cx="555188" cy="555188"/>
          </a:xfrm>
          <a:prstGeom prst="roundRect">
            <a:avLst>
              <a:gd name="adj" fmla="val 164701"/>
            </a:avLst>
          </a:prstGeom>
          <a:solidFill>
            <a:srgbClr val="4950BC"/>
          </a:solidFill>
          <a:ln/>
        </p:spPr>
      </p:sp>
      <p:pic>
        <p:nvPicPr>
          <p:cNvPr id="27" name="Image 3" descr="preencoded.png">    </p:cNvPr>
          <p:cNvPicPr>
            <a:picLocks noChangeAspect="1"/>
          </p:cNvPicPr>
          <p:nvPr/>
        </p:nvPicPr>
        <p:blipFill>
          <a:blip r:embed="rId4"/>
          <a:stretch>
            <a:fillRect/>
          </a:stretch>
        </p:blipFill>
        <p:spPr>
          <a:xfrm>
            <a:off x="10526970" y="4255770"/>
            <a:ext cx="222052" cy="277535"/>
          </a:xfrm>
          <a:prstGeom prst="rect">
            <a:avLst/>
          </a:prstGeom>
        </p:spPr>
      </p:pic>
      <p:sp>
        <p:nvSpPr>
          <p:cNvPr id="28" name="Text 22"/>
          <p:cNvSpPr/>
          <p:nvPr/>
        </p:nvSpPr>
        <p:spPr>
          <a:xfrm>
            <a:off x="7615595" y="4857155"/>
            <a:ext cx="2313623" cy="289084"/>
          </a:xfrm>
          <a:prstGeom prst="rect">
            <a:avLst/>
          </a:prstGeom>
          <a:noFill/>
          <a:ln/>
        </p:spPr>
        <p:txBody>
          <a:bodyPr wrap="none" lIns="0" tIns="0" rIns="0" bIns="0" rtlCol="0" anchor="t"/>
          <a:lstStyle/>
          <a:p>
            <a:pPr algn="l" indent="0" marL="0">
              <a:lnSpc>
                <a:spcPts val="2250"/>
              </a:lnSpc>
              <a:buNone/>
            </a:pPr>
            <a:r>
              <a:rPr lang="en-US" sz="1800" b="1" dirty="0">
                <a:solidFill>
                  <a:srgbClr val="272525"/>
                </a:solidFill>
                <a:latin typeface="Inter Bold" pitchFamily="34" charset="0"/>
                <a:ea typeface="Inter Bold" pitchFamily="34" charset="-122"/>
                <a:cs typeface="Inter Bold" pitchFamily="34" charset="-120"/>
              </a:rPr>
              <a:t>Mutual Evaluation</a:t>
            </a:r>
            <a:endParaRPr lang="en-US" sz="1800" dirty="0"/>
          </a:p>
        </p:txBody>
      </p:sp>
      <p:sp>
        <p:nvSpPr>
          <p:cNvPr id="29" name="Text 23"/>
          <p:cNvSpPr/>
          <p:nvPr/>
        </p:nvSpPr>
        <p:spPr>
          <a:xfrm>
            <a:off x="7615595" y="5257205"/>
            <a:ext cx="6044803" cy="1184910"/>
          </a:xfrm>
          <a:prstGeom prst="rect">
            <a:avLst/>
          </a:prstGeom>
          <a:noFill/>
          <a:ln/>
        </p:spPr>
        <p:txBody>
          <a:bodyPr wrap="square" lIns="0" tIns="0" rIns="0" bIns="0" rtlCol="0" anchor="t"/>
          <a:lstStyle/>
          <a:p>
            <a:pPr algn="l" indent="0" marL="0">
              <a:lnSpc>
                <a:spcPts val="2300"/>
              </a:lnSpc>
              <a:buNone/>
            </a:pPr>
            <a:r>
              <a:rPr lang="en-US" sz="1450" dirty="0">
                <a:solidFill>
                  <a:srgbClr val="272525"/>
                </a:solidFill>
                <a:latin typeface="Inter" pitchFamily="34" charset="0"/>
                <a:ea typeface="Inter" pitchFamily="34" charset="-122"/>
                <a:cs typeface="Inter" pitchFamily="34" charset="-120"/>
              </a:rPr>
              <a:t>Both users rate each other on all three criteria, and these individual scores are averaged to contribute to a comprehensive full rating visible on their profiles, promoting transparency and quality interactions.</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606516"/>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Project Design</a:t>
            </a:r>
            <a:endParaRPr lang="en-US" sz="4450" dirty="0"/>
          </a:p>
        </p:txBody>
      </p:sp>
      <p:sp>
        <p:nvSpPr>
          <p:cNvPr id="4" name="Text 1"/>
          <p:cNvSpPr/>
          <p:nvPr/>
        </p:nvSpPr>
        <p:spPr>
          <a:xfrm>
            <a:off x="793790" y="3655457"/>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Explore our interactive prototype and see the application come to life. This demo provides a comprehensive look at the user experience and key features.</a:t>
            </a:r>
            <a:endParaRPr lang="en-US" sz="1750" dirty="0"/>
          </a:p>
        </p:txBody>
      </p:sp>
      <p:pic>
        <p:nvPicPr>
          <p:cNvPr id="5" name="Image 1" descr="preencoded.png">
            <a:hlinkClick r:id="rId3" tooltip=""/>
          </p:cNvPr>
          <p:cNvPicPr>
            <a:picLocks noChangeAspect="1"/>
          </p:cNvPicPr>
          <p:nvPr/>
        </p:nvPicPr>
        <p:blipFill>
          <a:blip r:embed="rId2"/>
          <a:stretch>
            <a:fillRect/>
          </a:stretch>
        </p:blipFill>
        <p:spPr>
          <a:xfrm>
            <a:off x="793790" y="4999315"/>
            <a:ext cx="1659374" cy="62376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723305"/>
            <a:ext cx="4252913" cy="531614"/>
          </a:xfrm>
          <a:prstGeom prst="rect">
            <a:avLst/>
          </a:prstGeom>
          <a:noFill/>
          <a:ln/>
        </p:spPr>
        <p:txBody>
          <a:bodyPr wrap="none" lIns="0" tIns="0" rIns="0" bIns="0" rtlCol="0" anchor="t"/>
          <a:lstStyle/>
          <a:p>
            <a:pPr algn="l" indent="0" marL="0">
              <a:lnSpc>
                <a:spcPts val="4150"/>
              </a:lnSpc>
              <a:buNone/>
            </a:pPr>
            <a:r>
              <a:rPr lang="en-US" sz="3300" b="1" dirty="0">
                <a:solidFill>
                  <a:srgbClr val="000000"/>
                </a:solidFill>
                <a:latin typeface="Inter Bold" pitchFamily="34" charset="0"/>
                <a:ea typeface="Inter Bold" pitchFamily="34" charset="-122"/>
                <a:cs typeface="Inter Bold" pitchFamily="34" charset="-120"/>
              </a:rPr>
              <a:t>Project Goals</a:t>
            </a:r>
            <a:endParaRPr lang="en-US" sz="3300" dirty="0"/>
          </a:p>
        </p:txBody>
      </p:sp>
      <p:sp>
        <p:nvSpPr>
          <p:cNvPr id="3" name="Shape 1"/>
          <p:cNvSpPr/>
          <p:nvPr/>
        </p:nvSpPr>
        <p:spPr>
          <a:xfrm>
            <a:off x="793790" y="1595080"/>
            <a:ext cx="6436400" cy="1947743"/>
          </a:xfrm>
          <a:prstGeom prst="roundRect">
            <a:avLst>
              <a:gd name="adj" fmla="val 3668"/>
            </a:avLst>
          </a:prstGeom>
          <a:solidFill>
            <a:srgbClr val="DADBF1"/>
          </a:solidFill>
          <a:ln w="7620">
            <a:solidFill>
              <a:srgbClr val="C0C1D7"/>
            </a:solidFill>
            <a:prstDash val="solid"/>
          </a:ln>
        </p:spPr>
      </p:sp>
      <p:sp>
        <p:nvSpPr>
          <p:cNvPr id="4" name="Shape 2"/>
          <p:cNvSpPr/>
          <p:nvPr/>
        </p:nvSpPr>
        <p:spPr>
          <a:xfrm>
            <a:off x="971431" y="1772722"/>
            <a:ext cx="510302" cy="510302"/>
          </a:xfrm>
          <a:prstGeom prst="roundRect">
            <a:avLst>
              <a:gd name="adj" fmla="val 17917009"/>
            </a:avLst>
          </a:prstGeom>
          <a:solidFill>
            <a:srgbClr val="4950BC"/>
          </a:solidFill>
          <a:ln/>
        </p:spPr>
      </p:sp>
      <p:pic>
        <p:nvPicPr>
          <p:cNvPr id="5" name="Image 0" descr="preencoded.png">    </p:cNvPr>
          <p:cNvPicPr>
            <a:picLocks noChangeAspect="1"/>
          </p:cNvPicPr>
          <p:nvPr/>
        </p:nvPicPr>
        <p:blipFill>
          <a:blip r:embed="rId1"/>
          <a:stretch>
            <a:fillRect/>
          </a:stretch>
        </p:blipFill>
        <p:spPr>
          <a:xfrm>
            <a:off x="1111806" y="1884283"/>
            <a:ext cx="229553" cy="287060"/>
          </a:xfrm>
          <a:prstGeom prst="rect">
            <a:avLst/>
          </a:prstGeom>
        </p:spPr>
      </p:pic>
      <p:sp>
        <p:nvSpPr>
          <p:cNvPr id="6" name="Text 3"/>
          <p:cNvSpPr/>
          <p:nvPr/>
        </p:nvSpPr>
        <p:spPr>
          <a:xfrm>
            <a:off x="971431" y="2453045"/>
            <a:ext cx="2126456" cy="265747"/>
          </a:xfrm>
          <a:prstGeom prst="rect">
            <a:avLst/>
          </a:prstGeom>
          <a:noFill/>
          <a:ln/>
        </p:spPr>
        <p:txBody>
          <a:bodyPr wrap="none" lIns="0" tIns="0" rIns="0" bIns="0" rtlCol="0" anchor="t"/>
          <a:lstStyle/>
          <a:p>
            <a:pPr algn="l" indent="0" marL="0">
              <a:lnSpc>
                <a:spcPts val="2050"/>
              </a:lnSpc>
              <a:buNone/>
            </a:pPr>
            <a:r>
              <a:rPr lang="en-US" sz="1650" b="1" dirty="0">
                <a:solidFill>
                  <a:srgbClr val="272525"/>
                </a:solidFill>
                <a:latin typeface="Inter Bold" pitchFamily="34" charset="0"/>
                <a:ea typeface="Inter Bold" pitchFamily="34" charset="-122"/>
                <a:cs typeface="Inter Bold" pitchFamily="34" charset="-120"/>
              </a:rPr>
              <a:t>Usability</a:t>
            </a:r>
            <a:endParaRPr lang="en-US" sz="1650" dirty="0"/>
          </a:p>
        </p:txBody>
      </p:sp>
      <p:sp>
        <p:nvSpPr>
          <p:cNvPr id="7" name="Text 4"/>
          <p:cNvSpPr/>
          <p:nvPr/>
        </p:nvSpPr>
        <p:spPr>
          <a:xfrm>
            <a:off x="971431" y="2820829"/>
            <a:ext cx="6081117" cy="544354"/>
          </a:xfrm>
          <a:prstGeom prst="rect">
            <a:avLst/>
          </a:prstGeom>
          <a:noFill/>
          <a:ln/>
        </p:spPr>
        <p:txBody>
          <a:bodyPr wrap="square" lIns="0" tIns="0" rIns="0" bIns="0" rtlCol="0" anchor="t"/>
          <a:lstStyle/>
          <a:p>
            <a:pPr algn="l" indent="0" marL="0">
              <a:lnSpc>
                <a:spcPts val="2100"/>
              </a:lnSpc>
              <a:buNone/>
            </a:pPr>
            <a:r>
              <a:rPr lang="en-US" sz="1300" dirty="0">
                <a:solidFill>
                  <a:srgbClr val="272525"/>
                </a:solidFill>
                <a:latin typeface="Inter" pitchFamily="34" charset="0"/>
                <a:ea typeface="Inter" pitchFamily="34" charset="-122"/>
                <a:cs typeface="Inter" pitchFamily="34" charset="-120"/>
              </a:rPr>
              <a:t>The app should be simple for anyone to use with clear navigation, simple text, and AI agent guidance using plain language.</a:t>
            </a:r>
            <a:endParaRPr lang="en-US" sz="1300" dirty="0"/>
          </a:p>
        </p:txBody>
      </p:sp>
      <p:sp>
        <p:nvSpPr>
          <p:cNvPr id="8" name="Shape 5"/>
          <p:cNvSpPr/>
          <p:nvPr/>
        </p:nvSpPr>
        <p:spPr>
          <a:xfrm>
            <a:off x="7400211" y="1595080"/>
            <a:ext cx="6436400" cy="1947743"/>
          </a:xfrm>
          <a:prstGeom prst="roundRect">
            <a:avLst>
              <a:gd name="adj" fmla="val 3668"/>
            </a:avLst>
          </a:prstGeom>
          <a:solidFill>
            <a:srgbClr val="DADBF1"/>
          </a:solidFill>
          <a:ln w="7620">
            <a:solidFill>
              <a:srgbClr val="C0C1D7"/>
            </a:solidFill>
            <a:prstDash val="solid"/>
          </a:ln>
        </p:spPr>
      </p:sp>
      <p:sp>
        <p:nvSpPr>
          <p:cNvPr id="9" name="Shape 6"/>
          <p:cNvSpPr/>
          <p:nvPr/>
        </p:nvSpPr>
        <p:spPr>
          <a:xfrm>
            <a:off x="7577852" y="1772722"/>
            <a:ext cx="510302" cy="510302"/>
          </a:xfrm>
          <a:prstGeom prst="roundRect">
            <a:avLst>
              <a:gd name="adj" fmla="val 17917009"/>
            </a:avLst>
          </a:prstGeom>
          <a:solidFill>
            <a:srgbClr val="4950BC"/>
          </a:solidFill>
          <a:ln/>
        </p:spPr>
      </p:sp>
      <p:pic>
        <p:nvPicPr>
          <p:cNvPr id="10" name="Image 1" descr="preencoded.png">    </p:cNvPr>
          <p:cNvPicPr>
            <a:picLocks noChangeAspect="1"/>
          </p:cNvPicPr>
          <p:nvPr/>
        </p:nvPicPr>
        <p:blipFill>
          <a:blip r:embed="rId2"/>
          <a:stretch>
            <a:fillRect/>
          </a:stretch>
        </p:blipFill>
        <p:spPr>
          <a:xfrm>
            <a:off x="7718227" y="1884283"/>
            <a:ext cx="229553" cy="287060"/>
          </a:xfrm>
          <a:prstGeom prst="rect">
            <a:avLst/>
          </a:prstGeom>
        </p:spPr>
      </p:pic>
      <p:sp>
        <p:nvSpPr>
          <p:cNvPr id="11" name="Text 7"/>
          <p:cNvSpPr/>
          <p:nvPr/>
        </p:nvSpPr>
        <p:spPr>
          <a:xfrm>
            <a:off x="7577852" y="2453045"/>
            <a:ext cx="2126456" cy="265747"/>
          </a:xfrm>
          <a:prstGeom prst="rect">
            <a:avLst/>
          </a:prstGeom>
          <a:noFill/>
          <a:ln/>
        </p:spPr>
        <p:txBody>
          <a:bodyPr wrap="none" lIns="0" tIns="0" rIns="0" bIns="0" rtlCol="0" anchor="t"/>
          <a:lstStyle/>
          <a:p>
            <a:pPr algn="l" indent="0" marL="0">
              <a:lnSpc>
                <a:spcPts val="2050"/>
              </a:lnSpc>
              <a:buNone/>
            </a:pPr>
            <a:r>
              <a:rPr lang="en-US" sz="1650" b="1" dirty="0">
                <a:solidFill>
                  <a:srgbClr val="272525"/>
                </a:solidFill>
                <a:latin typeface="Inter Bold" pitchFamily="34" charset="0"/>
                <a:ea typeface="Inter Bold" pitchFamily="34" charset="-122"/>
                <a:cs typeface="Inter Bold" pitchFamily="34" charset="-120"/>
              </a:rPr>
              <a:t>Efficiency</a:t>
            </a:r>
            <a:endParaRPr lang="en-US" sz="1650" dirty="0"/>
          </a:p>
        </p:txBody>
      </p:sp>
      <p:sp>
        <p:nvSpPr>
          <p:cNvPr id="12" name="Text 8"/>
          <p:cNvSpPr/>
          <p:nvPr/>
        </p:nvSpPr>
        <p:spPr>
          <a:xfrm>
            <a:off x="7577852" y="2820829"/>
            <a:ext cx="6081117" cy="544354"/>
          </a:xfrm>
          <a:prstGeom prst="rect">
            <a:avLst/>
          </a:prstGeom>
          <a:noFill/>
          <a:ln/>
        </p:spPr>
        <p:txBody>
          <a:bodyPr wrap="square" lIns="0" tIns="0" rIns="0" bIns="0" rtlCol="0" anchor="t"/>
          <a:lstStyle/>
          <a:p>
            <a:pPr algn="l" indent="0" marL="0">
              <a:lnSpc>
                <a:spcPts val="2100"/>
              </a:lnSpc>
              <a:buNone/>
            </a:pPr>
            <a:r>
              <a:rPr lang="en-US" sz="1300" dirty="0">
                <a:solidFill>
                  <a:srgbClr val="272525"/>
                </a:solidFill>
                <a:latin typeface="Inter" pitchFamily="34" charset="0"/>
                <a:ea typeface="Inter" pitchFamily="34" charset="-122"/>
                <a:cs typeface="Inter" pitchFamily="34" charset="-120"/>
              </a:rPr>
              <a:t>All designs are made before coding for easy changes, minimal layout, and logical screen flow to avoid confusion.</a:t>
            </a:r>
            <a:endParaRPr lang="en-US" sz="1300" dirty="0"/>
          </a:p>
        </p:txBody>
      </p:sp>
      <p:sp>
        <p:nvSpPr>
          <p:cNvPr id="13" name="Shape 9"/>
          <p:cNvSpPr/>
          <p:nvPr/>
        </p:nvSpPr>
        <p:spPr>
          <a:xfrm>
            <a:off x="793790" y="3712845"/>
            <a:ext cx="6436400" cy="1947743"/>
          </a:xfrm>
          <a:prstGeom prst="roundRect">
            <a:avLst>
              <a:gd name="adj" fmla="val 3668"/>
            </a:avLst>
          </a:prstGeom>
          <a:solidFill>
            <a:srgbClr val="DADBF1"/>
          </a:solidFill>
          <a:ln w="7620">
            <a:solidFill>
              <a:srgbClr val="C0C1D7"/>
            </a:solidFill>
            <a:prstDash val="solid"/>
          </a:ln>
        </p:spPr>
      </p:sp>
      <p:sp>
        <p:nvSpPr>
          <p:cNvPr id="14" name="Shape 10"/>
          <p:cNvSpPr/>
          <p:nvPr/>
        </p:nvSpPr>
        <p:spPr>
          <a:xfrm>
            <a:off x="971431" y="3890486"/>
            <a:ext cx="510302" cy="510302"/>
          </a:xfrm>
          <a:prstGeom prst="roundRect">
            <a:avLst>
              <a:gd name="adj" fmla="val 17917009"/>
            </a:avLst>
          </a:prstGeom>
          <a:solidFill>
            <a:srgbClr val="4950BC"/>
          </a:solidFill>
          <a:ln/>
        </p:spPr>
      </p:sp>
      <p:pic>
        <p:nvPicPr>
          <p:cNvPr id="15" name="Image 2" descr="preencoded.png">    </p:cNvPr>
          <p:cNvPicPr>
            <a:picLocks noChangeAspect="1"/>
          </p:cNvPicPr>
          <p:nvPr/>
        </p:nvPicPr>
        <p:blipFill>
          <a:blip r:embed="rId3"/>
          <a:stretch>
            <a:fillRect/>
          </a:stretch>
        </p:blipFill>
        <p:spPr>
          <a:xfrm>
            <a:off x="1111806" y="4002048"/>
            <a:ext cx="229553" cy="287060"/>
          </a:xfrm>
          <a:prstGeom prst="rect">
            <a:avLst/>
          </a:prstGeom>
        </p:spPr>
      </p:pic>
      <p:sp>
        <p:nvSpPr>
          <p:cNvPr id="16" name="Text 11"/>
          <p:cNvSpPr/>
          <p:nvPr/>
        </p:nvSpPr>
        <p:spPr>
          <a:xfrm>
            <a:off x="971431" y="4570809"/>
            <a:ext cx="2126456" cy="265747"/>
          </a:xfrm>
          <a:prstGeom prst="rect">
            <a:avLst/>
          </a:prstGeom>
          <a:noFill/>
          <a:ln/>
        </p:spPr>
        <p:txBody>
          <a:bodyPr wrap="none" lIns="0" tIns="0" rIns="0" bIns="0" rtlCol="0" anchor="t"/>
          <a:lstStyle/>
          <a:p>
            <a:pPr algn="l" indent="0" marL="0">
              <a:lnSpc>
                <a:spcPts val="2050"/>
              </a:lnSpc>
              <a:buNone/>
            </a:pPr>
            <a:r>
              <a:rPr lang="en-US" sz="1650" b="1" dirty="0">
                <a:solidFill>
                  <a:srgbClr val="272525"/>
                </a:solidFill>
                <a:latin typeface="Inter Bold" pitchFamily="34" charset="0"/>
                <a:ea typeface="Inter Bold" pitchFamily="34" charset="-122"/>
                <a:cs typeface="Inter Bold" pitchFamily="34" charset="-120"/>
              </a:rPr>
              <a:t>Community Building</a:t>
            </a:r>
            <a:endParaRPr lang="en-US" sz="1650" dirty="0"/>
          </a:p>
        </p:txBody>
      </p:sp>
      <p:sp>
        <p:nvSpPr>
          <p:cNvPr id="17" name="Text 12"/>
          <p:cNvSpPr/>
          <p:nvPr/>
        </p:nvSpPr>
        <p:spPr>
          <a:xfrm>
            <a:off x="971431" y="4938593"/>
            <a:ext cx="6081117" cy="544354"/>
          </a:xfrm>
          <a:prstGeom prst="rect">
            <a:avLst/>
          </a:prstGeom>
          <a:noFill/>
          <a:ln/>
        </p:spPr>
        <p:txBody>
          <a:bodyPr wrap="square" lIns="0" tIns="0" rIns="0" bIns="0" rtlCol="0" anchor="t"/>
          <a:lstStyle/>
          <a:p>
            <a:pPr algn="l" indent="0" marL="0">
              <a:lnSpc>
                <a:spcPts val="2100"/>
              </a:lnSpc>
              <a:buNone/>
            </a:pPr>
            <a:r>
              <a:rPr lang="en-US" sz="1300" dirty="0">
                <a:solidFill>
                  <a:srgbClr val="272525"/>
                </a:solidFill>
                <a:latin typeface="Inter" pitchFamily="34" charset="0"/>
                <a:ea typeface="Inter" pitchFamily="34" charset="-122"/>
                <a:cs typeface="Inter" pitchFamily="34" charset="-120"/>
              </a:rPr>
              <a:t>Foster trust and meaningful connections between users, enabling them to confidently share and learn new skills.</a:t>
            </a:r>
            <a:endParaRPr lang="en-US" sz="1300" dirty="0"/>
          </a:p>
        </p:txBody>
      </p:sp>
      <p:sp>
        <p:nvSpPr>
          <p:cNvPr id="18" name="Shape 13"/>
          <p:cNvSpPr/>
          <p:nvPr/>
        </p:nvSpPr>
        <p:spPr>
          <a:xfrm>
            <a:off x="7400211" y="3712845"/>
            <a:ext cx="6436400" cy="1947743"/>
          </a:xfrm>
          <a:prstGeom prst="roundRect">
            <a:avLst>
              <a:gd name="adj" fmla="val 3668"/>
            </a:avLst>
          </a:prstGeom>
          <a:solidFill>
            <a:srgbClr val="DADBF1"/>
          </a:solidFill>
          <a:ln w="7620">
            <a:solidFill>
              <a:srgbClr val="C0C1D7"/>
            </a:solidFill>
            <a:prstDash val="solid"/>
          </a:ln>
        </p:spPr>
      </p:sp>
      <p:sp>
        <p:nvSpPr>
          <p:cNvPr id="19" name="Shape 14"/>
          <p:cNvSpPr/>
          <p:nvPr/>
        </p:nvSpPr>
        <p:spPr>
          <a:xfrm>
            <a:off x="7577852" y="3890486"/>
            <a:ext cx="510302" cy="510302"/>
          </a:xfrm>
          <a:prstGeom prst="roundRect">
            <a:avLst>
              <a:gd name="adj" fmla="val 17917009"/>
            </a:avLst>
          </a:prstGeom>
          <a:solidFill>
            <a:srgbClr val="4950BC"/>
          </a:solidFill>
          <a:ln/>
        </p:spPr>
      </p:sp>
      <p:pic>
        <p:nvPicPr>
          <p:cNvPr id="20" name="Image 3" descr="preencoded.png">    </p:cNvPr>
          <p:cNvPicPr>
            <a:picLocks noChangeAspect="1"/>
          </p:cNvPicPr>
          <p:nvPr/>
        </p:nvPicPr>
        <p:blipFill>
          <a:blip r:embed="rId4"/>
          <a:stretch>
            <a:fillRect/>
          </a:stretch>
        </p:blipFill>
        <p:spPr>
          <a:xfrm>
            <a:off x="7718227" y="4002048"/>
            <a:ext cx="229553" cy="287060"/>
          </a:xfrm>
          <a:prstGeom prst="rect">
            <a:avLst/>
          </a:prstGeom>
        </p:spPr>
      </p:pic>
      <p:sp>
        <p:nvSpPr>
          <p:cNvPr id="21" name="Text 15"/>
          <p:cNvSpPr/>
          <p:nvPr/>
        </p:nvSpPr>
        <p:spPr>
          <a:xfrm>
            <a:off x="7577852" y="4570809"/>
            <a:ext cx="2126456" cy="265747"/>
          </a:xfrm>
          <a:prstGeom prst="rect">
            <a:avLst/>
          </a:prstGeom>
          <a:noFill/>
          <a:ln/>
        </p:spPr>
        <p:txBody>
          <a:bodyPr wrap="none" lIns="0" tIns="0" rIns="0" bIns="0" rtlCol="0" anchor="t"/>
          <a:lstStyle/>
          <a:p>
            <a:pPr algn="l" indent="0" marL="0">
              <a:lnSpc>
                <a:spcPts val="2050"/>
              </a:lnSpc>
              <a:buNone/>
            </a:pPr>
            <a:r>
              <a:rPr lang="en-US" sz="1650" b="1" dirty="0">
                <a:solidFill>
                  <a:srgbClr val="272525"/>
                </a:solidFill>
                <a:latin typeface="Inter Bold" pitchFamily="34" charset="0"/>
                <a:ea typeface="Inter Bold" pitchFamily="34" charset="-122"/>
                <a:cs typeface="Inter Bold" pitchFamily="34" charset="-120"/>
              </a:rPr>
              <a:t>Accessibility</a:t>
            </a:r>
            <a:endParaRPr lang="en-US" sz="1650" dirty="0"/>
          </a:p>
        </p:txBody>
      </p:sp>
      <p:sp>
        <p:nvSpPr>
          <p:cNvPr id="22" name="Text 16"/>
          <p:cNvSpPr/>
          <p:nvPr/>
        </p:nvSpPr>
        <p:spPr>
          <a:xfrm>
            <a:off x="7577852" y="4938593"/>
            <a:ext cx="6081117" cy="544354"/>
          </a:xfrm>
          <a:prstGeom prst="rect">
            <a:avLst/>
          </a:prstGeom>
          <a:noFill/>
          <a:ln/>
        </p:spPr>
        <p:txBody>
          <a:bodyPr wrap="square" lIns="0" tIns="0" rIns="0" bIns="0" rtlCol="0" anchor="t"/>
          <a:lstStyle/>
          <a:p>
            <a:pPr algn="l" indent="0" marL="0">
              <a:lnSpc>
                <a:spcPts val="2100"/>
              </a:lnSpc>
              <a:buNone/>
            </a:pPr>
            <a:r>
              <a:rPr lang="en-US" sz="1300" dirty="0">
                <a:solidFill>
                  <a:srgbClr val="272525"/>
                </a:solidFill>
                <a:latin typeface="Inter" pitchFamily="34" charset="0"/>
                <a:ea typeface="Inter" pitchFamily="34" charset="-122"/>
                <a:cs typeface="Inter" pitchFamily="34" charset="-120"/>
              </a:rPr>
              <a:t>Ensure skill exchange is free and available to everyone, regardless of economic background or geographical location.</a:t>
            </a:r>
            <a:endParaRPr lang="en-US" sz="1300" dirty="0"/>
          </a:p>
        </p:txBody>
      </p:sp>
      <p:sp>
        <p:nvSpPr>
          <p:cNvPr id="23" name="Shape 17"/>
          <p:cNvSpPr/>
          <p:nvPr/>
        </p:nvSpPr>
        <p:spPr>
          <a:xfrm>
            <a:off x="793790" y="5830610"/>
            <a:ext cx="13042821" cy="1675567"/>
          </a:xfrm>
          <a:prstGeom prst="roundRect">
            <a:avLst>
              <a:gd name="adj" fmla="val 4264"/>
            </a:avLst>
          </a:prstGeom>
          <a:solidFill>
            <a:srgbClr val="DADBF1"/>
          </a:solidFill>
          <a:ln w="7620">
            <a:solidFill>
              <a:srgbClr val="C0C1D7"/>
            </a:solidFill>
            <a:prstDash val="solid"/>
          </a:ln>
        </p:spPr>
      </p:sp>
      <p:sp>
        <p:nvSpPr>
          <p:cNvPr id="24" name="Shape 18"/>
          <p:cNvSpPr/>
          <p:nvPr/>
        </p:nvSpPr>
        <p:spPr>
          <a:xfrm>
            <a:off x="971431" y="6008251"/>
            <a:ext cx="510302" cy="510302"/>
          </a:xfrm>
          <a:prstGeom prst="roundRect">
            <a:avLst>
              <a:gd name="adj" fmla="val 17917009"/>
            </a:avLst>
          </a:prstGeom>
          <a:solidFill>
            <a:srgbClr val="4950BC"/>
          </a:solidFill>
          <a:ln/>
        </p:spPr>
      </p:sp>
      <p:pic>
        <p:nvPicPr>
          <p:cNvPr id="25" name="Image 4" descr="preencoded.png">    </p:cNvPr>
          <p:cNvPicPr>
            <a:picLocks noChangeAspect="1"/>
          </p:cNvPicPr>
          <p:nvPr/>
        </p:nvPicPr>
        <p:blipFill>
          <a:blip r:embed="rId5"/>
          <a:stretch>
            <a:fillRect/>
          </a:stretch>
        </p:blipFill>
        <p:spPr>
          <a:xfrm>
            <a:off x="1111806" y="6119812"/>
            <a:ext cx="229553" cy="287060"/>
          </a:xfrm>
          <a:prstGeom prst="rect">
            <a:avLst/>
          </a:prstGeom>
        </p:spPr>
      </p:pic>
      <p:sp>
        <p:nvSpPr>
          <p:cNvPr id="26" name="Text 19"/>
          <p:cNvSpPr/>
          <p:nvPr/>
        </p:nvSpPr>
        <p:spPr>
          <a:xfrm>
            <a:off x="971431" y="6688574"/>
            <a:ext cx="2126456" cy="265747"/>
          </a:xfrm>
          <a:prstGeom prst="rect">
            <a:avLst/>
          </a:prstGeom>
          <a:noFill/>
          <a:ln/>
        </p:spPr>
        <p:txBody>
          <a:bodyPr wrap="none" lIns="0" tIns="0" rIns="0" bIns="0" rtlCol="0" anchor="t"/>
          <a:lstStyle/>
          <a:p>
            <a:pPr algn="l" indent="0" marL="0">
              <a:lnSpc>
                <a:spcPts val="2050"/>
              </a:lnSpc>
              <a:buNone/>
            </a:pPr>
            <a:r>
              <a:rPr lang="en-US" sz="1650" b="1" dirty="0">
                <a:solidFill>
                  <a:srgbClr val="272525"/>
                </a:solidFill>
                <a:latin typeface="Inter Bold" pitchFamily="34" charset="0"/>
                <a:ea typeface="Inter Bold" pitchFamily="34" charset="-122"/>
                <a:cs typeface="Inter Bold" pitchFamily="34" charset="-120"/>
              </a:rPr>
              <a:t>Security &amp; Privacy</a:t>
            </a:r>
            <a:endParaRPr lang="en-US" sz="1650" dirty="0"/>
          </a:p>
        </p:txBody>
      </p:sp>
      <p:sp>
        <p:nvSpPr>
          <p:cNvPr id="27" name="Text 20"/>
          <p:cNvSpPr/>
          <p:nvPr/>
        </p:nvSpPr>
        <p:spPr>
          <a:xfrm>
            <a:off x="971431" y="7056358"/>
            <a:ext cx="12687538" cy="272177"/>
          </a:xfrm>
          <a:prstGeom prst="rect">
            <a:avLst/>
          </a:prstGeom>
          <a:noFill/>
          <a:ln/>
        </p:spPr>
        <p:txBody>
          <a:bodyPr wrap="none" lIns="0" tIns="0" rIns="0" bIns="0" rtlCol="0" anchor="t"/>
          <a:lstStyle/>
          <a:p>
            <a:pPr algn="l" indent="0" marL="0">
              <a:lnSpc>
                <a:spcPts val="2100"/>
              </a:lnSpc>
              <a:buNone/>
            </a:pPr>
            <a:r>
              <a:rPr lang="en-US" sz="1300" dirty="0">
                <a:solidFill>
                  <a:srgbClr val="272525"/>
                </a:solidFill>
                <a:latin typeface="Inter" pitchFamily="34" charset="0"/>
                <a:ea typeface="Inter" pitchFamily="34" charset="-122"/>
                <a:cs typeface="Inter" pitchFamily="34" charset="-120"/>
              </a:rPr>
              <a:t>Protect user data and ensure safe interactions within the platform, maintaining a secure and trustworthy environment.</a:t>
            </a:r>
            <a:endParaRPr lang="en-US" sz="13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2025-10-08T03:46:45Z</dcterms:created>
  <dcterms:modified xsi:type="dcterms:W3CDTF">2025-10-08T03:46:45Z</dcterms:modified>
</cp:coreProperties>
</file>